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4"/>
  </p:notesMasterIdLst>
  <p:sldIdLst>
    <p:sldId id="519" r:id="rId2"/>
    <p:sldId id="651" r:id="rId3"/>
    <p:sldId id="702" r:id="rId4"/>
    <p:sldId id="703" r:id="rId5"/>
    <p:sldId id="710" r:id="rId6"/>
    <p:sldId id="711" r:id="rId7"/>
    <p:sldId id="712" r:id="rId8"/>
    <p:sldId id="704" r:id="rId9"/>
    <p:sldId id="705" r:id="rId10"/>
    <p:sldId id="713" r:id="rId11"/>
    <p:sldId id="714" r:id="rId12"/>
    <p:sldId id="717" r:id="rId13"/>
    <p:sldId id="699" r:id="rId14"/>
    <p:sldId id="718" r:id="rId15"/>
    <p:sldId id="719" r:id="rId16"/>
    <p:sldId id="720" r:id="rId17"/>
    <p:sldId id="721" r:id="rId18"/>
    <p:sldId id="722" r:id="rId19"/>
    <p:sldId id="724" r:id="rId20"/>
    <p:sldId id="725" r:id="rId21"/>
    <p:sldId id="726" r:id="rId22"/>
    <p:sldId id="263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Montserrat Medium" panose="020B0604020202020204" charset="0"/>
      <p:regular r:id="rId33"/>
      <p:italic r:id="rId34"/>
    </p:embeddedFont>
    <p:embeddedFont>
      <p:font typeface="Montserrat SemiBold" panose="020B0604020202020204" charset="0"/>
      <p:regular r:id="rId35"/>
      <p:bold r:id="rId36"/>
      <p:italic r:id="rId37"/>
      <p:boldItalic r:id="rId38"/>
    </p:embeddedFont>
    <p:embeddedFont>
      <p:font typeface="Open Sans" panose="020B060402020202020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  <p15:guide id="6" orient="horz" pos="4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D54"/>
    <a:srgbClr val="006A7B"/>
    <a:srgbClr val="D8D800"/>
    <a:srgbClr val="995DB5"/>
    <a:srgbClr val="F89426"/>
    <a:srgbClr val="5BE8FF"/>
    <a:srgbClr val="0097B0"/>
    <a:srgbClr val="C4A689"/>
    <a:srgbClr val="F7F2CB"/>
    <a:srgbClr val="BC5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8" autoAdjust="0"/>
    <p:restoredTop sz="89941" autoAdjust="0"/>
  </p:normalViewPr>
  <p:slideViewPr>
    <p:cSldViewPr snapToGrid="0" snapToObjects="1">
      <p:cViewPr varScale="1">
        <p:scale>
          <a:sx n="137" d="100"/>
          <a:sy n="137" d="100"/>
        </p:scale>
        <p:origin x="300" y="126"/>
      </p:cViewPr>
      <p:guideLst>
        <p:guide orient="horz" pos="1620"/>
        <p:guide pos="2880"/>
        <p:guide pos="408"/>
        <p:guide pos="158"/>
        <p:guide pos="5602"/>
        <p:guide orient="horz" pos="4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4560" y="6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6EE4-302D-42F1-9E0F-295CEEA59884}" type="datetimeFigureOut">
              <a:rPr lang="es-ES" smtClean="0"/>
              <a:t>22/04/2020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2E3C7-4DED-451B-AD6F-BFB932FF2CA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3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232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8540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3708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1220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8730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6927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761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5287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556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7139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1909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372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2583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841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966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2145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5604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8957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8948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068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2E3C7-4DED-451B-AD6F-BFB932FF2CAD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255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95300" y="2847976"/>
            <a:ext cx="7772400" cy="933449"/>
          </a:xfrm>
        </p:spPr>
        <p:txBody>
          <a:bodyPr>
            <a:normAutofit/>
          </a:bodyPr>
          <a:lstStyle/>
          <a:p>
            <a:pPr algn="l"/>
            <a:r>
              <a:rPr lang="en-US" sz="7200" spc="-300" dirty="0" err="1">
                <a:latin typeface="Neo Sans Std Medium"/>
                <a:cs typeface="Neo Sans Std Medium"/>
              </a:rPr>
              <a:t>Título</a:t>
            </a:r>
            <a:endParaRPr lang="en-US" sz="7200" spc="-300" dirty="0">
              <a:latin typeface="Neo Sans Std Medium"/>
              <a:cs typeface="Neo Sans Std Medium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3400" y="3657600"/>
            <a:ext cx="8013700" cy="495300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z="2800" dirty="0" err="1">
                <a:latin typeface="Neo Sans Std Light"/>
                <a:cs typeface="Neo Sans Std Light"/>
              </a:rPr>
              <a:t>Subtítulo</a:t>
            </a:r>
            <a:endParaRPr lang="en-US" sz="2800" dirty="0">
              <a:latin typeface="Neo Sans Std Light"/>
              <a:cs typeface="Neo Sans St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49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6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5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8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2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9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8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4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B8BC99-9ACD-BE4F-B10C-4208E66E3B9D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6F52DB1-0A36-E24F-B3B2-94DA0D5B1D9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7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5803"/>
            <a:ext cx="8229600" cy="215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9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Neo Sans Std Medium"/>
          <a:ea typeface="+mj-ea"/>
          <a:cs typeface="Neo Sans Std Medium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b="0" i="0" kern="1200">
          <a:solidFill>
            <a:schemeClr val="tx1"/>
          </a:solidFill>
          <a:latin typeface="Neo Sans Std"/>
          <a:ea typeface="+mn-ea"/>
          <a:cs typeface="Neo Sans Std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o Sans Std"/>
          <a:ea typeface="+mn-ea"/>
          <a:cs typeface="Neo Sans Std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/>
          </a:solidFill>
          <a:latin typeface="Neo Sans Std"/>
          <a:ea typeface="+mn-ea"/>
          <a:cs typeface="Neo Sans Std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Neo Sans Std"/>
          <a:ea typeface="+mn-ea"/>
          <a:cs typeface="Neo Sans St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78557BC-75CE-4181-9589-2628A4A7F07D}"/>
              </a:ext>
            </a:extLst>
          </p:cNvPr>
          <p:cNvSpPr/>
          <p:nvPr/>
        </p:nvSpPr>
        <p:spPr>
          <a:xfrm>
            <a:off x="0" y="3443908"/>
            <a:ext cx="9144000" cy="1699591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B6CDE2-EADE-430A-81A9-A4C92D7A9C60}"/>
              </a:ext>
            </a:extLst>
          </p:cNvPr>
          <p:cNvSpPr txBox="1">
            <a:spLocks/>
          </p:cNvSpPr>
          <p:nvPr/>
        </p:nvSpPr>
        <p:spPr>
          <a:xfrm>
            <a:off x="572755" y="2270925"/>
            <a:ext cx="8320419" cy="1170605"/>
          </a:xfrm>
          <a:prstGeom prst="rect">
            <a:avLst/>
          </a:prstGeom>
        </p:spPr>
        <p:txBody>
          <a:bodyPr vert="horz" wrap="square" lIns="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pPr>
              <a:tabLst>
                <a:tab pos="90488" algn="l"/>
              </a:tabLst>
            </a:pPr>
            <a:r>
              <a:rPr lang="en-US" sz="72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Layout</a:t>
            </a:r>
            <a:endParaRPr lang="en-US" sz="7200" spc="-300" dirty="0">
              <a:solidFill>
                <a:srgbClr val="242415"/>
              </a:solidFill>
              <a:effectLst/>
              <a:latin typeface="Montserrat SemiBold" panose="000007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846C75-EA81-4B08-9B7A-76A26EDBBCE3}"/>
              </a:ext>
            </a:extLst>
          </p:cNvPr>
          <p:cNvSpPr txBox="1">
            <a:spLocks/>
          </p:cNvSpPr>
          <p:nvPr/>
        </p:nvSpPr>
        <p:spPr>
          <a:xfrm>
            <a:off x="607926" y="3442251"/>
            <a:ext cx="8285248" cy="75600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n-US" sz="4000" spc="-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Grid CSS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E94D9FF3-C3BC-45FD-BE97-970A880F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688" t="-754" r="13873" b="52337"/>
          <a:stretch/>
        </p:blipFill>
        <p:spPr>
          <a:xfrm rot="16200000">
            <a:off x="7481612" y="3481111"/>
            <a:ext cx="1701968" cy="162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16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CSS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860A88-74DE-4631-98D5-2DD8692F6474}"/>
              </a:ext>
            </a:extLst>
          </p:cNvPr>
          <p:cNvSpPr txBox="1">
            <a:spLocks/>
          </p:cNvSpPr>
          <p:nvPr/>
        </p:nvSpPr>
        <p:spPr>
          <a:xfrm>
            <a:off x="647699" y="671282"/>
            <a:ext cx="3428200" cy="118565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2400" dirty="0">
                <a:solidFill>
                  <a:srgbClr val="242415"/>
                </a:solidFill>
                <a:latin typeface="Montserrat SemiBold" panose="00000700000000000000" pitchFamily="2" charset="0"/>
              </a:rPr>
              <a:t>SHORT HAND:</a:t>
            </a:r>
          </a:p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grid-column</a:t>
            </a:r>
            <a:endParaRPr lang="es-ES_tradnl" sz="2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grid-row</a:t>
            </a:r>
            <a:endParaRPr lang="es-ES_tradnl" sz="2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D45080-A653-4096-A9B8-1DA73E7F08C8}"/>
              </a:ext>
            </a:extLst>
          </p:cNvPr>
          <p:cNvSpPr txBox="1"/>
          <p:nvPr/>
        </p:nvSpPr>
        <p:spPr>
          <a:xfrm>
            <a:off x="9286874" y="113483"/>
            <a:ext cx="3493264" cy="9387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my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-container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grid-template-columns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300px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grid-template-rows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271380-1E56-443A-8058-FB0E09E3D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3" y="2867678"/>
            <a:ext cx="3428200" cy="1462026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5D3A045-6646-4B52-8918-58E3E00475EE}"/>
              </a:ext>
            </a:extLst>
          </p:cNvPr>
          <p:cNvSpPr/>
          <p:nvPr/>
        </p:nvSpPr>
        <p:spPr>
          <a:xfrm>
            <a:off x="4339102" y="182634"/>
            <a:ext cx="2495991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050" dirty="0">
                <a:solidFill>
                  <a:srgbClr val="D7BA7D"/>
                </a:solidFill>
                <a:latin typeface="Consolas" panose="020B0609020204030204" pitchFamily="49" charset="0"/>
              </a:rPr>
              <a:t>.item-1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grid-column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/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grid-row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/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050" dirty="0">
                <a:solidFill>
                  <a:srgbClr val="D7BA7D"/>
                </a:solidFill>
                <a:latin typeface="Consolas" panose="020B0609020204030204" pitchFamily="49" charset="0"/>
              </a:rPr>
              <a:t>.item-2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grid-column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/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grid-row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/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050" dirty="0">
                <a:solidFill>
                  <a:srgbClr val="D7BA7D"/>
                </a:solidFill>
                <a:latin typeface="Consolas" panose="020B0609020204030204" pitchFamily="49" charset="0"/>
              </a:rPr>
              <a:t>.item-3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grid-column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/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grid-row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/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050" dirty="0">
                <a:solidFill>
                  <a:srgbClr val="D7BA7D"/>
                </a:solidFill>
                <a:latin typeface="Consolas" panose="020B0609020204030204" pitchFamily="49" charset="0"/>
              </a:rPr>
              <a:t>.item-4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grid-column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/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grid-row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/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050" dirty="0">
                <a:solidFill>
                  <a:srgbClr val="D7BA7D"/>
                </a:solidFill>
                <a:latin typeface="Consolas" panose="020B0609020204030204" pitchFamily="49" charset="0"/>
              </a:rPr>
              <a:t>.item-5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grid-column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/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grid-row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/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050" dirty="0">
                <a:solidFill>
                  <a:srgbClr val="D7BA7D"/>
                </a:solidFill>
                <a:latin typeface="Consolas" panose="020B0609020204030204" pitchFamily="49" charset="0"/>
              </a:rPr>
              <a:t>.item-6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grid-column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/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grid-row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/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Explosión: 14 puntos 2">
            <a:extLst>
              <a:ext uri="{FF2B5EF4-FFF2-40B4-BE49-F238E27FC236}">
                <a16:creationId xmlns:a16="http://schemas.microsoft.com/office/drawing/2014/main" id="{32F5BC65-1D32-4426-90FB-C4C77EA6A384}"/>
              </a:ext>
            </a:extLst>
          </p:cNvPr>
          <p:cNvSpPr/>
          <p:nvPr/>
        </p:nvSpPr>
        <p:spPr>
          <a:xfrm>
            <a:off x="1118382" y="90503"/>
            <a:ext cx="7659858" cy="4962492"/>
          </a:xfrm>
          <a:prstGeom prst="irregularSeal2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Esto sólo es el ejemplo de los valores que tomarían cada </a:t>
            </a:r>
            <a:r>
              <a:rPr lang="es-ES" dirty="0" err="1"/>
              <a:t>item</a:t>
            </a:r>
            <a:r>
              <a:rPr lang="es-ES" dirty="0"/>
              <a:t> por defecto:</a:t>
            </a:r>
            <a:br>
              <a:rPr lang="es-ES" dirty="0"/>
            </a:br>
            <a:r>
              <a:rPr lang="es-ES" dirty="0"/>
              <a:t>AUTO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Para este resultado no es necesario indicar cada celda</a:t>
            </a:r>
          </a:p>
        </p:txBody>
      </p:sp>
    </p:spTree>
    <p:extLst>
      <p:ext uri="{BB962C8B-B14F-4D97-AF65-F5344CB8AC3E}">
        <p14:creationId xmlns:p14="http://schemas.microsoft.com/office/powerpoint/2010/main" val="403883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2B3BF14-6365-4D36-AFBF-09A53ED68843}"/>
              </a:ext>
            </a:extLst>
          </p:cNvPr>
          <p:cNvSpPr/>
          <p:nvPr/>
        </p:nvSpPr>
        <p:spPr>
          <a:xfrm>
            <a:off x="4572000" y="3498611"/>
            <a:ext cx="4241409" cy="6001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7BA7D"/>
                </a:solidFill>
                <a:latin typeface="Consolas" panose="020B0609020204030204" pitchFamily="49" charset="0"/>
              </a:rPr>
              <a:t>.item-1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grid-row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row1-start / span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78493CD-560D-4A17-9CEF-E764410DBC4B}"/>
              </a:ext>
            </a:extLst>
          </p:cNvPr>
          <p:cNvSpPr/>
          <p:nvPr/>
        </p:nvSpPr>
        <p:spPr>
          <a:xfrm>
            <a:off x="4572000" y="2076358"/>
            <a:ext cx="4241409" cy="6001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.item-1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grid-row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/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CSS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860A88-74DE-4631-98D5-2DD8692F6474}"/>
              </a:ext>
            </a:extLst>
          </p:cNvPr>
          <p:cNvSpPr txBox="1">
            <a:spLocks/>
          </p:cNvSpPr>
          <p:nvPr/>
        </p:nvSpPr>
        <p:spPr>
          <a:xfrm>
            <a:off x="647699" y="671282"/>
            <a:ext cx="3428200" cy="118565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2400" dirty="0">
                <a:solidFill>
                  <a:srgbClr val="242415"/>
                </a:solidFill>
                <a:latin typeface="Montserrat SemiBold" panose="00000700000000000000" pitchFamily="2" charset="0"/>
              </a:rPr>
              <a:t>SHORT HAND:</a:t>
            </a:r>
          </a:p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grid-column</a:t>
            </a:r>
            <a:endParaRPr lang="es-ES_tradnl" sz="2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grid-row</a:t>
            </a:r>
            <a:endParaRPr lang="es-ES_tradnl" sz="2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D45080-A653-4096-A9B8-1DA73E7F08C8}"/>
              </a:ext>
            </a:extLst>
          </p:cNvPr>
          <p:cNvSpPr txBox="1"/>
          <p:nvPr/>
        </p:nvSpPr>
        <p:spPr>
          <a:xfrm>
            <a:off x="9286874" y="113483"/>
            <a:ext cx="3493264" cy="9387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my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-container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grid-template-columns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300px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grid-template-rows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5D3A045-6646-4B52-8918-58E3E00475EE}"/>
              </a:ext>
            </a:extLst>
          </p:cNvPr>
          <p:cNvSpPr/>
          <p:nvPr/>
        </p:nvSpPr>
        <p:spPr>
          <a:xfrm>
            <a:off x="3242603" y="403701"/>
            <a:ext cx="5315499" cy="10618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05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050" dirty="0" err="1">
                <a:solidFill>
                  <a:srgbClr val="D7BA7D"/>
                </a:solidFill>
                <a:latin typeface="Consolas" panose="020B0609020204030204" pitchFamily="49" charset="0"/>
              </a:rPr>
              <a:t>my</a:t>
            </a:r>
            <a:r>
              <a:rPr lang="es-ES" sz="1050" dirty="0">
                <a:solidFill>
                  <a:srgbClr val="D7BA7D"/>
                </a:solidFill>
                <a:latin typeface="Consolas" panose="020B0609020204030204" pitchFamily="49" charset="0"/>
              </a:rPr>
              <a:t>-</a:t>
            </a:r>
            <a:r>
              <a:rPr lang="es-ES" sz="1050" dirty="0" err="1">
                <a:solidFill>
                  <a:srgbClr val="D7BA7D"/>
                </a:solidFill>
                <a:latin typeface="Consolas" panose="020B0609020204030204" pitchFamily="49" charset="0"/>
              </a:rPr>
              <a:t>grid</a:t>
            </a:r>
            <a:r>
              <a:rPr lang="es-ES" sz="1050" dirty="0">
                <a:solidFill>
                  <a:srgbClr val="D7BA7D"/>
                </a:solidFill>
                <a:latin typeface="Consolas" panose="020B0609020204030204" pitchFamily="49" charset="0"/>
              </a:rPr>
              <a:t>-container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05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grid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grid-template-columns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05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300px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grid-template-rows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: [row1-start]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05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05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  <a:r>
              <a:rPr lang="es-ES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last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s-ES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row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-line];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050" dirty="0">
                <a:solidFill>
                  <a:srgbClr val="9CDCFE"/>
                </a:solidFill>
                <a:latin typeface="Consolas" panose="020B0609020204030204" pitchFamily="49" charset="0"/>
              </a:rPr>
              <a:t>gap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050" dirty="0">
                <a:solidFill>
                  <a:srgbClr val="B5CEA8"/>
                </a:solidFill>
                <a:latin typeface="Consolas" panose="020B0609020204030204" pitchFamily="49" charset="0"/>
              </a:rPr>
              <a:t>1rem</a:t>
            </a:r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A0D61D0-AD81-4468-B2B5-37C18B618BC2}"/>
              </a:ext>
            </a:extLst>
          </p:cNvPr>
          <p:cNvSpPr/>
          <p:nvPr/>
        </p:nvSpPr>
        <p:spPr>
          <a:xfrm>
            <a:off x="4572000" y="4172136"/>
            <a:ext cx="4241409" cy="6001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100">
                <a:solidFill>
                  <a:srgbClr val="D7BA7D"/>
                </a:solidFill>
                <a:latin typeface="Consolas" panose="020B0609020204030204" pitchFamily="49" charset="0"/>
              </a:rPr>
              <a:t>.item-1</a:t>
            </a:r>
            <a:r>
              <a:rPr lang="es-ES" sz="110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>
                <a:solidFill>
                  <a:srgbClr val="9CDCFE"/>
                </a:solidFill>
                <a:latin typeface="Consolas" panose="020B0609020204030204" pitchFamily="49" charset="0"/>
              </a:rPr>
              <a:t>grid-row</a:t>
            </a:r>
            <a:r>
              <a:rPr lang="es-ES" sz="1100">
                <a:solidFill>
                  <a:srgbClr val="D4D4D4"/>
                </a:solidFill>
                <a:latin typeface="Consolas" panose="020B0609020204030204" pitchFamily="49" charset="0"/>
              </a:rPr>
              <a:t>: row1-start / last-row-line;</a:t>
            </a:r>
          </a:p>
          <a:p>
            <a:r>
              <a:rPr lang="es-ES" sz="110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s-E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DA24015-1165-4D14-B68F-7E6895C3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6" y="2338633"/>
            <a:ext cx="3582506" cy="226228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B99D2754-94A0-4D8F-A2A8-D0FF6228EDD4}"/>
              </a:ext>
            </a:extLst>
          </p:cNvPr>
          <p:cNvSpPr/>
          <p:nvPr/>
        </p:nvSpPr>
        <p:spPr>
          <a:xfrm>
            <a:off x="4572000" y="2787484"/>
            <a:ext cx="4241409" cy="6001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7BA7D"/>
                </a:solidFill>
                <a:latin typeface="Consolas" panose="020B0609020204030204" pitchFamily="49" charset="0"/>
              </a:rPr>
              <a:t>.item-1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grid-row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/ span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25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A5E77D7C-118A-431F-B68F-2A8B7E721CC9}"/>
              </a:ext>
            </a:extLst>
          </p:cNvPr>
          <p:cNvSpPr/>
          <p:nvPr/>
        </p:nvSpPr>
        <p:spPr>
          <a:xfrm>
            <a:off x="2478429" y="4066823"/>
            <a:ext cx="5579851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7BA7D"/>
                </a:solidFill>
                <a:latin typeface="Consolas" panose="020B0609020204030204" pitchFamily="49" charset="0"/>
              </a:rPr>
              <a:t>.nav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grid-row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row-start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/ last-row-line;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CSS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860A88-74DE-4631-98D5-2DD8692F6474}"/>
              </a:ext>
            </a:extLst>
          </p:cNvPr>
          <p:cNvSpPr txBox="1">
            <a:spLocks/>
          </p:cNvSpPr>
          <p:nvPr/>
        </p:nvSpPr>
        <p:spPr>
          <a:xfrm>
            <a:off x="647699" y="671283"/>
            <a:ext cx="3428200" cy="53854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2400" dirty="0">
                <a:solidFill>
                  <a:srgbClr val="242415"/>
                </a:solidFill>
                <a:latin typeface="Montserrat SemiBold" panose="00000700000000000000" pitchFamily="2" charset="0"/>
              </a:rPr>
              <a:t>Notación  &lt;</a:t>
            </a:r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repeat</a:t>
            </a:r>
            <a:r>
              <a:rPr lang="es-ES_tradnl" sz="2400" dirty="0">
                <a:solidFill>
                  <a:srgbClr val="242415"/>
                </a:solidFill>
                <a:latin typeface="Montserrat SemiBold" panose="00000700000000000000" pitchFamily="2" charset="0"/>
              </a:rPr>
              <a:t>&gt;</a:t>
            </a:r>
          </a:p>
          <a:p>
            <a:endParaRPr lang="es-ES_tradnl" sz="24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D45080-A653-4096-A9B8-1DA73E7F08C8}"/>
              </a:ext>
            </a:extLst>
          </p:cNvPr>
          <p:cNvSpPr txBox="1"/>
          <p:nvPr/>
        </p:nvSpPr>
        <p:spPr>
          <a:xfrm>
            <a:off x="9286874" y="113483"/>
            <a:ext cx="3493264" cy="9387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my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-container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grid-template-columns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300px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grid-template-rows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A0D61D0-AD81-4468-B2B5-37C18B618BC2}"/>
              </a:ext>
            </a:extLst>
          </p:cNvPr>
          <p:cNvSpPr/>
          <p:nvPr/>
        </p:nvSpPr>
        <p:spPr>
          <a:xfrm>
            <a:off x="1456750" y="2536166"/>
            <a:ext cx="6230498" cy="9387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my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-container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grid-template-columns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repeat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300px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  <a:r>
              <a:rPr lang="es-E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last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-col-line];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grid-template-rows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repeat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s-ES" sz="1100" dirty="0">
                <a:solidFill>
                  <a:srgbClr val="9CDCFE"/>
                </a:solidFill>
                <a:latin typeface="Consolas" panose="020B0609020204030204" pitchFamily="49" charset="0"/>
              </a:rPr>
              <a:t>[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row-start</a:t>
            </a:r>
            <a:r>
              <a:rPr lang="es-ES" sz="1100" dirty="0">
                <a:solidFill>
                  <a:srgbClr val="9CDCFE"/>
                </a:solidFill>
                <a:latin typeface="Consolas" panose="020B0609020204030204" pitchFamily="49" charset="0"/>
              </a:rPr>
              <a:t>]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) [</a:t>
            </a:r>
            <a:r>
              <a:rPr lang="es-E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last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s-E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row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-line];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BC871D1-C458-4775-9F7B-4B333FBB16F3}"/>
              </a:ext>
            </a:extLst>
          </p:cNvPr>
          <p:cNvSpPr/>
          <p:nvPr/>
        </p:nvSpPr>
        <p:spPr>
          <a:xfrm>
            <a:off x="1278148" y="1332401"/>
            <a:ext cx="6587703" cy="9387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my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-container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grid-template-columns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300px 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s-E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last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-col-line];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grid-template-rows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[</a:t>
            </a:r>
            <a:r>
              <a:rPr lang="es-E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row-start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]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  <a:r>
              <a:rPr lang="es-E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row-start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]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  <a:r>
              <a:rPr lang="es-E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last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s-E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row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-line];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AFF96A38-F4AE-419E-8412-DD2729691062}"/>
              </a:ext>
            </a:extLst>
          </p:cNvPr>
          <p:cNvCxnSpPr>
            <a:stCxn id="4" idx="2"/>
            <a:endCxn id="3" idx="0"/>
          </p:cNvCxnSpPr>
          <p:nvPr/>
        </p:nvCxnSpPr>
        <p:spPr>
          <a:xfrm flipH="1">
            <a:off x="4571999" y="2271120"/>
            <a:ext cx="1" cy="265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4EF7E42A-CE7D-4980-88DE-CACB00AD08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3929" y="3441276"/>
            <a:ext cx="1104789" cy="84406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AB113E5-374A-4C2C-B3D4-3D68D3820FBA}"/>
              </a:ext>
            </a:extLst>
          </p:cNvPr>
          <p:cNvSpPr txBox="1"/>
          <p:nvPr/>
        </p:nvSpPr>
        <p:spPr>
          <a:xfrm>
            <a:off x="5268354" y="3576512"/>
            <a:ext cx="33057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/>
              <a:t>Si varias líneas comparten el mismo nombre, </a:t>
            </a:r>
          </a:p>
          <a:p>
            <a:r>
              <a:rPr lang="es-ES" sz="1100" dirty="0"/>
              <a:t>Se pueden referenciar por el nombre y el índice</a:t>
            </a:r>
          </a:p>
        </p:txBody>
      </p:sp>
    </p:spTree>
    <p:extLst>
      <p:ext uri="{BB962C8B-B14F-4D97-AF65-F5344CB8AC3E}">
        <p14:creationId xmlns:p14="http://schemas.microsoft.com/office/powerpoint/2010/main" val="401762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CSS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60D2EC-8AEF-45D1-BBB9-1FA325DDDF98}"/>
              </a:ext>
            </a:extLst>
          </p:cNvPr>
          <p:cNvSpPr txBox="1">
            <a:spLocks/>
          </p:cNvSpPr>
          <p:nvPr/>
        </p:nvSpPr>
        <p:spPr>
          <a:xfrm>
            <a:off x="647699" y="671283"/>
            <a:ext cx="3428200" cy="53854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2400" dirty="0">
                <a:solidFill>
                  <a:srgbClr val="242415"/>
                </a:solidFill>
                <a:latin typeface="Montserrat SemiBold" panose="00000700000000000000" pitchFamily="2" charset="0"/>
              </a:rPr>
              <a:t>AREAS</a:t>
            </a:r>
          </a:p>
          <a:p>
            <a:endParaRPr lang="es-ES_tradnl" sz="24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19462FF-7F99-48C3-9189-2D171429C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3" y="1092881"/>
            <a:ext cx="3409950" cy="24003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E88B476-B6DB-495F-8152-821D260DBC65}"/>
              </a:ext>
            </a:extLst>
          </p:cNvPr>
          <p:cNvSpPr txBox="1"/>
          <p:nvPr/>
        </p:nvSpPr>
        <p:spPr>
          <a:xfrm>
            <a:off x="4770437" y="538705"/>
            <a:ext cx="4007828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rgbClr val="D7BA7D"/>
                </a:solidFill>
                <a:latin typeface="Consolas" panose="020B0609020204030204" pitchFamily="49" charset="0"/>
              </a:rPr>
              <a:t>.container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grid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grid-template-columns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50px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200" dirty="0" err="1">
                <a:solidFill>
                  <a:srgbClr val="B5CEA8"/>
                </a:solidFill>
                <a:latin typeface="Consolas" panose="020B0609020204030204" pitchFamily="49" charset="0"/>
              </a:rPr>
              <a:t>50px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200" dirty="0" err="1">
                <a:solidFill>
                  <a:srgbClr val="B5CEA8"/>
                </a:solidFill>
                <a:latin typeface="Consolas" panose="020B0609020204030204" pitchFamily="49" charset="0"/>
              </a:rPr>
              <a:t>50px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200" dirty="0" err="1">
                <a:solidFill>
                  <a:srgbClr val="B5CEA8"/>
                </a:solidFill>
                <a:latin typeface="Consolas" panose="020B0609020204030204" pitchFamily="49" charset="0"/>
              </a:rPr>
              <a:t>50px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grid-template-rows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auto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grid-template-areas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header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header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header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header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main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main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 . 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sidebar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s-E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footer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footer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footer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s-E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footer</a:t>
            </a:r>
            <a:r>
              <a:rPr lang="es-E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016E9C4-F874-407B-BF09-3E82A179996E}"/>
              </a:ext>
            </a:extLst>
          </p:cNvPr>
          <p:cNvSpPr/>
          <p:nvPr/>
        </p:nvSpPr>
        <p:spPr>
          <a:xfrm>
            <a:off x="4770437" y="2860135"/>
            <a:ext cx="4007828" cy="21236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item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-a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grid-area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header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item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-b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grid-area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main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item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-c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grid-area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sidebar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item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-d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grid-area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footer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903380A-3C95-433D-8991-5FF8FAD28A9A}"/>
              </a:ext>
            </a:extLst>
          </p:cNvPr>
          <p:cNvSpPr txBox="1"/>
          <p:nvPr/>
        </p:nvSpPr>
        <p:spPr>
          <a:xfrm>
            <a:off x="4656406" y="159707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Contenedor: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870BE49-BC48-4933-BB1E-D6A878F24E3B}"/>
              </a:ext>
            </a:extLst>
          </p:cNvPr>
          <p:cNvSpPr txBox="1"/>
          <p:nvPr/>
        </p:nvSpPr>
        <p:spPr>
          <a:xfrm>
            <a:off x="4656405" y="2464031"/>
            <a:ext cx="85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Areas</a:t>
            </a:r>
            <a:r>
              <a:rPr lang="es-ES" dirty="0"/>
              <a:t>: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EFF13B3-F2AE-40E1-BCAD-BC62B4E09676}"/>
              </a:ext>
            </a:extLst>
          </p:cNvPr>
          <p:cNvSpPr txBox="1"/>
          <p:nvPr/>
        </p:nvSpPr>
        <p:spPr>
          <a:xfrm>
            <a:off x="518453" y="3833445"/>
            <a:ext cx="3245905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Las líneas se nombran automáticamente para el inicio y fin de las filas y columnas. Esto implica que una línea puede tener múltiples nombres. En este ejemplo, la primera línea vertical izquierda puede referenciarse como: </a:t>
            </a:r>
            <a:r>
              <a:rPr lang="es-ES" sz="1200" b="1" dirty="0" err="1"/>
              <a:t>header-start</a:t>
            </a:r>
            <a:r>
              <a:rPr lang="es-ES" sz="1200" b="1" dirty="0"/>
              <a:t>, </a:t>
            </a:r>
            <a:r>
              <a:rPr lang="es-ES" sz="1200" b="1" dirty="0" err="1"/>
              <a:t>main-start</a:t>
            </a:r>
            <a:r>
              <a:rPr lang="es-ES" sz="1200" b="1" dirty="0"/>
              <a:t> y </a:t>
            </a:r>
            <a:r>
              <a:rPr lang="es-ES" sz="1200" b="1" dirty="0" err="1"/>
              <a:t>footer-start</a:t>
            </a:r>
            <a:r>
              <a:rPr lang="es-ES" sz="1200" b="1" dirty="0"/>
              <a:t>.</a:t>
            </a:r>
            <a:endParaRPr lang="es-ES" sz="1100" b="1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D9675A3-A3AF-426A-B215-3146C51810E8}"/>
              </a:ext>
            </a:extLst>
          </p:cNvPr>
          <p:cNvCxnSpPr>
            <a:cxnSpLocks/>
          </p:cNvCxnSpPr>
          <p:nvPr/>
        </p:nvCxnSpPr>
        <p:spPr>
          <a:xfrm>
            <a:off x="588792" y="872197"/>
            <a:ext cx="0" cy="2834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05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CSS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60D2EC-8AEF-45D1-BBB9-1FA325DDDF98}"/>
              </a:ext>
            </a:extLst>
          </p:cNvPr>
          <p:cNvSpPr txBox="1">
            <a:spLocks/>
          </p:cNvSpPr>
          <p:nvPr/>
        </p:nvSpPr>
        <p:spPr>
          <a:xfrm>
            <a:off x="647698" y="671283"/>
            <a:ext cx="5499883" cy="53854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2400" dirty="0">
                <a:solidFill>
                  <a:srgbClr val="242415"/>
                </a:solidFill>
                <a:latin typeface="Montserrat SemiBold" panose="00000700000000000000" pitchFamily="2" charset="0"/>
              </a:rPr>
              <a:t>SHORT HAND:   </a:t>
            </a:r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grid-template</a:t>
            </a:r>
            <a:endParaRPr lang="es-ES_tradnl" sz="2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  <a:p>
            <a:endParaRPr lang="es-ES_tradnl" sz="24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EA08A8-5D46-44B1-9F19-76E2057FADEA}"/>
              </a:ext>
            </a:extLst>
          </p:cNvPr>
          <p:cNvSpPr txBox="1"/>
          <p:nvPr/>
        </p:nvSpPr>
        <p:spPr>
          <a:xfrm>
            <a:off x="548640" y="1481940"/>
            <a:ext cx="7611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Define los valores de:</a:t>
            </a:r>
          </a:p>
          <a:p>
            <a:r>
              <a:rPr lang="es-ES" b="1" dirty="0" err="1"/>
              <a:t>grid-template-rows</a:t>
            </a:r>
            <a:r>
              <a:rPr lang="es-ES" b="1" dirty="0"/>
              <a:t>, </a:t>
            </a:r>
            <a:r>
              <a:rPr lang="es-ES" b="1" dirty="0" err="1"/>
              <a:t>grid-template-columns</a:t>
            </a:r>
            <a:r>
              <a:rPr lang="es-ES" b="1" dirty="0"/>
              <a:t> y </a:t>
            </a:r>
            <a:r>
              <a:rPr lang="es-ES" b="1" dirty="0" err="1"/>
              <a:t>grid-template-areas</a:t>
            </a:r>
            <a:endParaRPr lang="es-ES" b="1" dirty="0"/>
          </a:p>
          <a:p>
            <a:r>
              <a:rPr lang="es-ES" dirty="0"/>
              <a:t>en una declaración simple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EF1B176-35BC-4EF2-A21A-08941B6A59F7}"/>
              </a:ext>
            </a:extLst>
          </p:cNvPr>
          <p:cNvSpPr/>
          <p:nvPr/>
        </p:nvSpPr>
        <p:spPr>
          <a:xfrm>
            <a:off x="382221" y="1481940"/>
            <a:ext cx="8510954" cy="16801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.container-1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grid-template-rows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[row1-start]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1fr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[row1-end row2-start]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4fr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[row2-end row3-start]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1fr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[row3-end];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grid-template-columns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1fr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50px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4fr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grid-template-areas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header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header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header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s-E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main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 .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sidebar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s-E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footer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footer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footer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s-E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9E82CCF-D7DE-4C95-B96C-FE63EA1E58B9}"/>
              </a:ext>
            </a:extLst>
          </p:cNvPr>
          <p:cNvSpPr/>
          <p:nvPr/>
        </p:nvSpPr>
        <p:spPr>
          <a:xfrm>
            <a:off x="382221" y="3329791"/>
            <a:ext cx="4548505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.container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[row1-start] 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header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header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header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1fr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[row1-end]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[row2-start] 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main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 .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sidebar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4fr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[row2-end]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[row3-start] 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footer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footer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footer</a:t>
            </a:r>
            <a:r>
              <a:rPr lang="es-E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1fr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[row3-end]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/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1fr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50px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4fr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s-E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99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CSS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60D2EC-8AEF-45D1-BBB9-1FA325DDDF98}"/>
              </a:ext>
            </a:extLst>
          </p:cNvPr>
          <p:cNvSpPr txBox="1">
            <a:spLocks/>
          </p:cNvSpPr>
          <p:nvPr/>
        </p:nvSpPr>
        <p:spPr>
          <a:xfrm>
            <a:off x="647698" y="671283"/>
            <a:ext cx="5499883" cy="53854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column</a:t>
            </a:r>
            <a:r>
              <a:rPr lang="es-ES_tradnl" sz="2400" dirty="0">
                <a:solidFill>
                  <a:srgbClr val="242415"/>
                </a:solidFill>
                <a:latin typeface="Montserrat SemiBold" panose="00000700000000000000" pitchFamily="2" charset="0"/>
              </a:rPr>
              <a:t>-gap</a:t>
            </a:r>
          </a:p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row</a:t>
            </a:r>
            <a:r>
              <a:rPr lang="es-ES_tradnl" sz="2400" dirty="0">
                <a:solidFill>
                  <a:srgbClr val="242415"/>
                </a:solidFill>
                <a:latin typeface="Montserrat SemiBold" panose="00000700000000000000" pitchFamily="2" charset="0"/>
              </a:rPr>
              <a:t>-gap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270F1B0-5FDE-4334-AC3F-63F519B89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8" y="1838560"/>
            <a:ext cx="3347527" cy="279110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5CD6B70-F0D9-4652-89C4-557070984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703" y="2268463"/>
            <a:ext cx="4691472" cy="19312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EB4254F-76FE-49B1-A881-FA972138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737" y="2435825"/>
            <a:ext cx="4674154" cy="162470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0541F99-208E-4AC6-87F1-6EF9D6BD3250}"/>
              </a:ext>
            </a:extLst>
          </p:cNvPr>
          <p:cNvSpPr txBox="1"/>
          <p:nvPr/>
        </p:nvSpPr>
        <p:spPr>
          <a:xfrm>
            <a:off x="4208737" y="1711823"/>
            <a:ext cx="3186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SHORT HAND</a:t>
            </a:r>
          </a:p>
          <a:p>
            <a:r>
              <a:rPr lang="es-ES" sz="1600" dirty="0"/>
              <a:t>gap: &lt;</a:t>
            </a:r>
            <a:r>
              <a:rPr lang="es-ES" sz="1600" dirty="0" err="1"/>
              <a:t>row</a:t>
            </a:r>
            <a:r>
              <a:rPr lang="es-ES" sz="1600" dirty="0"/>
              <a:t>-gap&gt; &lt;columna-gap&gt;</a:t>
            </a:r>
          </a:p>
        </p:txBody>
      </p:sp>
    </p:spTree>
    <p:extLst>
      <p:ext uri="{BB962C8B-B14F-4D97-AF65-F5344CB8AC3E}">
        <p14:creationId xmlns:p14="http://schemas.microsoft.com/office/powerpoint/2010/main" val="273315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CSS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60D2EC-8AEF-45D1-BBB9-1FA325DDDF98}"/>
              </a:ext>
            </a:extLst>
          </p:cNvPr>
          <p:cNvSpPr txBox="1">
            <a:spLocks/>
          </p:cNvSpPr>
          <p:nvPr/>
        </p:nvSpPr>
        <p:spPr>
          <a:xfrm>
            <a:off x="647698" y="671283"/>
            <a:ext cx="5499883" cy="53854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justify-items</a:t>
            </a:r>
            <a:endParaRPr lang="es-ES_tradnl" sz="2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E69851-D4A6-4AA8-9851-5AF6291E9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2" y="1146084"/>
            <a:ext cx="3393195" cy="180109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B1212AB-DAB1-4FDE-B248-38474E8A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586" y="1146084"/>
            <a:ext cx="3406158" cy="18010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F954F9-8152-46A9-AA07-EDAAD8189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42" y="3153610"/>
            <a:ext cx="3393195" cy="17999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37E6419-591D-46A3-8F0A-4300A5E28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586" y="3153610"/>
            <a:ext cx="3406158" cy="180145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AAB7B81-BE7D-4873-90E3-2448FEA4A8B2}"/>
              </a:ext>
            </a:extLst>
          </p:cNvPr>
          <p:cNvSpPr txBox="1"/>
          <p:nvPr/>
        </p:nvSpPr>
        <p:spPr>
          <a:xfrm>
            <a:off x="4770437" y="88230"/>
            <a:ext cx="421301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/>
              <a:t>Organiza los </a:t>
            </a:r>
            <a:r>
              <a:rPr lang="es-ES" sz="1100" i="1" dirty="0"/>
              <a:t>“</a:t>
            </a:r>
            <a:r>
              <a:rPr lang="es-ES" sz="1100" i="1" dirty="0" err="1"/>
              <a:t>items</a:t>
            </a:r>
            <a:r>
              <a:rPr lang="es-ES" sz="1100" i="1" dirty="0"/>
              <a:t>”</a:t>
            </a:r>
            <a:r>
              <a:rPr lang="es-ES" sz="1100" dirty="0"/>
              <a:t> en referencia al eje </a:t>
            </a:r>
            <a:r>
              <a:rPr lang="es-ES" sz="1100" i="1" dirty="0" err="1"/>
              <a:t>inline</a:t>
            </a:r>
            <a:r>
              <a:rPr lang="es-ES" sz="1100" dirty="0"/>
              <a:t> (fila, horizontal)</a:t>
            </a:r>
          </a:p>
          <a:p>
            <a:r>
              <a:rPr lang="es-ES" sz="1100" dirty="0"/>
              <a:t>El valor es aplicado a todos los ítems dentro del contenedor</a:t>
            </a:r>
          </a:p>
          <a:p>
            <a:r>
              <a:rPr lang="es-ES" sz="1100" i="1" u="sng" dirty="0"/>
              <a:t>Nota</a:t>
            </a:r>
            <a:r>
              <a:rPr lang="es-ES" sz="1100" dirty="0"/>
              <a:t>: opuesto a </a:t>
            </a:r>
            <a:r>
              <a:rPr lang="es-ES" sz="1100" b="1" dirty="0" err="1"/>
              <a:t>align-items</a:t>
            </a:r>
            <a:r>
              <a:rPr lang="es-ES" sz="1100" dirty="0"/>
              <a:t> (organiza en el eje vertical)</a:t>
            </a:r>
          </a:p>
        </p:txBody>
      </p:sp>
      <p:sp>
        <p:nvSpPr>
          <p:cNvPr id="14" name="Nube 13">
            <a:extLst>
              <a:ext uri="{FF2B5EF4-FFF2-40B4-BE49-F238E27FC236}">
                <a16:creationId xmlns:a16="http://schemas.microsoft.com/office/drawing/2014/main" id="{A5E8A34A-3D86-41E1-899A-3D8DABF30FBC}"/>
              </a:ext>
            </a:extLst>
          </p:cNvPr>
          <p:cNvSpPr/>
          <p:nvPr/>
        </p:nvSpPr>
        <p:spPr>
          <a:xfrm>
            <a:off x="647699" y="188438"/>
            <a:ext cx="7718400" cy="4790700"/>
          </a:xfrm>
          <a:prstGeom prst="cloud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Este comportamiento puede ser aplicado a un </a:t>
            </a:r>
            <a:r>
              <a:rPr lang="es-ES" dirty="0" err="1"/>
              <a:t>item</a:t>
            </a:r>
            <a:r>
              <a:rPr lang="es-ES" dirty="0"/>
              <a:t> concreto con la propiedad</a:t>
            </a:r>
          </a:p>
          <a:p>
            <a:pPr algn="ctr"/>
            <a:r>
              <a:rPr lang="es-ES" dirty="0"/>
              <a:t> </a:t>
            </a:r>
            <a:r>
              <a:rPr lang="es-ES" sz="2400" b="1" dirty="0" err="1"/>
              <a:t>justify-self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19873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CSS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60D2EC-8AEF-45D1-BBB9-1FA325DDDF98}"/>
              </a:ext>
            </a:extLst>
          </p:cNvPr>
          <p:cNvSpPr txBox="1">
            <a:spLocks/>
          </p:cNvSpPr>
          <p:nvPr/>
        </p:nvSpPr>
        <p:spPr>
          <a:xfrm>
            <a:off x="647698" y="671283"/>
            <a:ext cx="5499883" cy="53854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align-items</a:t>
            </a:r>
            <a:endParaRPr lang="es-ES_tradnl" sz="2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287ECEF-2AEC-48C2-96D5-C85D056EC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2" y="1146084"/>
            <a:ext cx="3393195" cy="180109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1952F8C-63EB-443A-AF49-27731901B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586" y="1146085"/>
            <a:ext cx="3370974" cy="180109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B69940-D1E8-49E6-BE3D-C73990696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42" y="3132221"/>
            <a:ext cx="3393195" cy="182284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7677633-CE48-4003-9CD6-6D68095FD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585" y="3132220"/>
            <a:ext cx="3428677" cy="182284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2607DCB-3362-4699-B55D-E7F0A3B3D2BD}"/>
              </a:ext>
            </a:extLst>
          </p:cNvPr>
          <p:cNvSpPr txBox="1"/>
          <p:nvPr/>
        </p:nvSpPr>
        <p:spPr>
          <a:xfrm>
            <a:off x="4770437" y="88230"/>
            <a:ext cx="421301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/>
              <a:t>Organiza los </a:t>
            </a:r>
            <a:r>
              <a:rPr lang="es-ES" sz="1100" i="1" dirty="0"/>
              <a:t>“</a:t>
            </a:r>
            <a:r>
              <a:rPr lang="es-ES" sz="1100" i="1" dirty="0" err="1"/>
              <a:t>items</a:t>
            </a:r>
            <a:r>
              <a:rPr lang="es-ES" sz="1100" i="1" dirty="0"/>
              <a:t>”</a:t>
            </a:r>
            <a:r>
              <a:rPr lang="es-ES" sz="1100" dirty="0"/>
              <a:t> en referencia al eje vertical (columna)</a:t>
            </a:r>
          </a:p>
          <a:p>
            <a:r>
              <a:rPr lang="es-ES" sz="1100" dirty="0"/>
              <a:t>El valor es aplicado a todos los ítems dentro del contenedor</a:t>
            </a:r>
          </a:p>
          <a:p>
            <a:r>
              <a:rPr lang="es-ES" sz="1100" i="1" u="sng" dirty="0"/>
              <a:t>Nota</a:t>
            </a:r>
            <a:r>
              <a:rPr lang="es-ES" sz="1100" dirty="0"/>
              <a:t>: opuesto a </a:t>
            </a:r>
            <a:r>
              <a:rPr lang="es-ES" sz="1100" b="1" dirty="0" err="1"/>
              <a:t>justify-items</a:t>
            </a:r>
            <a:r>
              <a:rPr lang="es-ES" sz="1100" dirty="0"/>
              <a:t> (organiza en el eje horizontal)</a:t>
            </a:r>
          </a:p>
        </p:txBody>
      </p:sp>
      <p:sp>
        <p:nvSpPr>
          <p:cNvPr id="14" name="Nube 13">
            <a:extLst>
              <a:ext uri="{FF2B5EF4-FFF2-40B4-BE49-F238E27FC236}">
                <a16:creationId xmlns:a16="http://schemas.microsoft.com/office/drawing/2014/main" id="{C9CE0FEE-644D-4754-9726-E7D72651ABEC}"/>
              </a:ext>
            </a:extLst>
          </p:cNvPr>
          <p:cNvSpPr/>
          <p:nvPr/>
        </p:nvSpPr>
        <p:spPr>
          <a:xfrm>
            <a:off x="647699" y="188438"/>
            <a:ext cx="7718400" cy="4790700"/>
          </a:xfrm>
          <a:prstGeom prst="cloud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Este comportamiento puede ser aplicado a un </a:t>
            </a:r>
            <a:r>
              <a:rPr lang="es-ES" dirty="0" err="1"/>
              <a:t>item</a:t>
            </a:r>
            <a:r>
              <a:rPr lang="es-ES" dirty="0"/>
              <a:t> concreto con la propiedad</a:t>
            </a:r>
          </a:p>
          <a:p>
            <a:pPr algn="ctr"/>
            <a:r>
              <a:rPr lang="es-ES" dirty="0"/>
              <a:t> </a:t>
            </a:r>
            <a:r>
              <a:rPr lang="es-ES" sz="2400" b="1" dirty="0" err="1"/>
              <a:t>align-self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63244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CSS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60D2EC-8AEF-45D1-BBB9-1FA325DDDF98}"/>
              </a:ext>
            </a:extLst>
          </p:cNvPr>
          <p:cNvSpPr txBox="1">
            <a:spLocks/>
          </p:cNvSpPr>
          <p:nvPr/>
        </p:nvSpPr>
        <p:spPr>
          <a:xfrm>
            <a:off x="647698" y="671283"/>
            <a:ext cx="5499883" cy="53854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2400" dirty="0">
                <a:solidFill>
                  <a:srgbClr val="242415"/>
                </a:solidFill>
                <a:latin typeface="Montserrat SemiBold" panose="00000700000000000000" pitchFamily="2" charset="0"/>
              </a:rPr>
              <a:t>place-</a:t>
            </a:r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items</a:t>
            </a:r>
            <a:endParaRPr lang="es-ES_tradnl" sz="2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AAB7B81-BE7D-4873-90E3-2448FEA4A8B2}"/>
              </a:ext>
            </a:extLst>
          </p:cNvPr>
          <p:cNvSpPr txBox="1"/>
          <p:nvPr/>
        </p:nvSpPr>
        <p:spPr>
          <a:xfrm>
            <a:off x="2148565" y="1971586"/>
            <a:ext cx="524374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/>
              <a:t>Define los valores de las dos propiedades anteriores en una </a:t>
            </a:r>
            <a:r>
              <a:rPr lang="es-ES" sz="1100" dirty="0" err="1"/>
              <a:t>sóla</a:t>
            </a:r>
            <a:r>
              <a:rPr lang="es-ES" sz="1100" dirty="0"/>
              <a:t> declaración:</a:t>
            </a:r>
          </a:p>
          <a:p>
            <a:r>
              <a:rPr lang="es-ES" sz="1100" dirty="0"/>
              <a:t>place-</a:t>
            </a:r>
            <a:r>
              <a:rPr lang="es-ES" sz="1100" dirty="0" err="1"/>
              <a:t>items</a:t>
            </a:r>
            <a:r>
              <a:rPr lang="es-ES" sz="1100" dirty="0"/>
              <a:t>:  &lt;</a:t>
            </a:r>
            <a:r>
              <a:rPr lang="es-ES" sz="1100" dirty="0" err="1"/>
              <a:t>align-items</a:t>
            </a:r>
            <a:r>
              <a:rPr lang="es-ES" sz="1100" dirty="0"/>
              <a:t>&gt; / &lt;</a:t>
            </a:r>
            <a:r>
              <a:rPr lang="es-ES" sz="1100" dirty="0" err="1"/>
              <a:t>justify-items</a:t>
            </a:r>
            <a:r>
              <a:rPr lang="es-ES" sz="1100" dirty="0"/>
              <a:t>&gt;</a:t>
            </a:r>
          </a:p>
          <a:p>
            <a:r>
              <a:rPr lang="es-ES" sz="1100" dirty="0"/>
              <a:t>Si sólo se define un valor, se asigna a las dos propiedades.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779B69C-38F0-403E-945B-DA8F7C5CEF95}"/>
              </a:ext>
            </a:extLst>
          </p:cNvPr>
          <p:cNvSpPr txBox="1"/>
          <p:nvPr/>
        </p:nvSpPr>
        <p:spPr>
          <a:xfrm>
            <a:off x="2148565" y="1612415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SHORT HAND: </a:t>
            </a:r>
            <a:r>
              <a:rPr lang="es-ES_tradnl" dirty="0">
                <a:solidFill>
                  <a:srgbClr val="242415"/>
                </a:solidFill>
              </a:rPr>
              <a:t>place-</a:t>
            </a:r>
            <a:r>
              <a:rPr lang="es-ES_tradnl" dirty="0" err="1">
                <a:solidFill>
                  <a:srgbClr val="242415"/>
                </a:solidFill>
              </a:rPr>
              <a:t>items</a:t>
            </a:r>
            <a:endParaRPr lang="es-ES_tradnl" dirty="0">
              <a:solidFill>
                <a:srgbClr val="242415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5971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CSS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60D2EC-8AEF-45D1-BBB9-1FA325DDDF98}"/>
              </a:ext>
            </a:extLst>
          </p:cNvPr>
          <p:cNvSpPr txBox="1">
            <a:spLocks/>
          </p:cNvSpPr>
          <p:nvPr/>
        </p:nvSpPr>
        <p:spPr>
          <a:xfrm>
            <a:off x="647698" y="671283"/>
            <a:ext cx="5499883" cy="53854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justify-content</a:t>
            </a:r>
            <a:endParaRPr lang="es-ES_tradnl" sz="2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FE4C40-AD2D-4098-BBE9-5EA40E6BC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8" y="1724282"/>
            <a:ext cx="2040338" cy="122076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296231C-9671-464D-828A-3FA8B0E77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98" y="3384121"/>
            <a:ext cx="2040338" cy="11848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FA92DD-BC30-4E6B-9BDE-F9ECA319D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678" y="1710556"/>
            <a:ext cx="2040338" cy="12344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0E71597-9AA9-4B76-9D91-DAB60BF51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868" y="512213"/>
            <a:ext cx="2135249" cy="12226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B5209AB-3CF8-4056-AEC9-E566FB2D36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6868" y="2199221"/>
            <a:ext cx="2063461" cy="11849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3038124-1DA2-4B9E-9EFB-9C0C8B425B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6868" y="3744336"/>
            <a:ext cx="2135249" cy="123187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F542A5E-2259-4FF4-98C6-11C4CC2001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5677" y="3384121"/>
            <a:ext cx="2040339" cy="118971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91F2967-F214-4655-B5EA-2EB23002DF89}"/>
              </a:ext>
            </a:extLst>
          </p:cNvPr>
          <p:cNvSpPr txBox="1"/>
          <p:nvPr/>
        </p:nvSpPr>
        <p:spPr>
          <a:xfrm>
            <a:off x="566106" y="1439365"/>
            <a:ext cx="1627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justify-content</a:t>
            </a:r>
            <a:r>
              <a:rPr lang="es-ES" sz="1200" dirty="0"/>
              <a:t>: </a:t>
            </a:r>
            <a:r>
              <a:rPr lang="es-ES" sz="1200" dirty="0" err="1"/>
              <a:t>start</a:t>
            </a:r>
            <a:endParaRPr lang="es-ES" sz="12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CD84E6-44F2-4BFA-AB65-1F187D4525A4}"/>
              </a:ext>
            </a:extLst>
          </p:cNvPr>
          <p:cNvSpPr txBox="1"/>
          <p:nvPr/>
        </p:nvSpPr>
        <p:spPr>
          <a:xfrm>
            <a:off x="581046" y="3107122"/>
            <a:ext cx="1572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justify-content</a:t>
            </a:r>
            <a:r>
              <a:rPr lang="es-ES" sz="1200" dirty="0"/>
              <a:t>: </a:t>
            </a:r>
            <a:r>
              <a:rPr lang="es-ES" sz="1200" dirty="0" err="1"/>
              <a:t>end</a:t>
            </a:r>
            <a:endParaRPr lang="es-ES" sz="12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07FE007-7FFB-4C38-963D-FE56C6BF8BEC}"/>
              </a:ext>
            </a:extLst>
          </p:cNvPr>
          <p:cNvSpPr txBox="1"/>
          <p:nvPr/>
        </p:nvSpPr>
        <p:spPr>
          <a:xfrm>
            <a:off x="3664131" y="1427356"/>
            <a:ext cx="1755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justify-content</a:t>
            </a:r>
            <a:r>
              <a:rPr lang="es-ES" sz="1200" dirty="0"/>
              <a:t>: center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2E7E185-17AA-440C-8868-76EF680CED19}"/>
              </a:ext>
            </a:extLst>
          </p:cNvPr>
          <p:cNvSpPr txBox="1"/>
          <p:nvPr/>
        </p:nvSpPr>
        <p:spPr>
          <a:xfrm>
            <a:off x="3664131" y="3107122"/>
            <a:ext cx="1794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justify-content</a:t>
            </a:r>
            <a:r>
              <a:rPr lang="es-ES" sz="1200" dirty="0"/>
              <a:t>: </a:t>
            </a:r>
            <a:r>
              <a:rPr lang="es-ES" sz="1200" dirty="0" err="1"/>
              <a:t>stretch</a:t>
            </a:r>
            <a:endParaRPr lang="es-ES" sz="12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EDA28D2-09D3-4FFB-8773-9DDF1A658B9F}"/>
              </a:ext>
            </a:extLst>
          </p:cNvPr>
          <p:cNvSpPr txBox="1"/>
          <p:nvPr/>
        </p:nvSpPr>
        <p:spPr>
          <a:xfrm>
            <a:off x="6532651" y="235214"/>
            <a:ext cx="228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justify-content</a:t>
            </a:r>
            <a:r>
              <a:rPr lang="es-ES" sz="1200" dirty="0"/>
              <a:t>: </a:t>
            </a:r>
            <a:r>
              <a:rPr lang="es-ES" sz="1200" dirty="0" err="1"/>
              <a:t>space-around</a:t>
            </a:r>
            <a:endParaRPr lang="es-ES" sz="12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FD6BC39-A1F7-4495-90EA-A8AE627475EC}"/>
              </a:ext>
            </a:extLst>
          </p:cNvPr>
          <p:cNvSpPr txBox="1"/>
          <p:nvPr/>
        </p:nvSpPr>
        <p:spPr>
          <a:xfrm>
            <a:off x="6532651" y="1934265"/>
            <a:ext cx="2383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justify-content</a:t>
            </a:r>
            <a:r>
              <a:rPr lang="es-ES" sz="1200" dirty="0"/>
              <a:t>: </a:t>
            </a:r>
            <a:r>
              <a:rPr lang="es-ES" sz="1200" dirty="0" err="1"/>
              <a:t>space-between</a:t>
            </a:r>
            <a:endParaRPr lang="es-ES" sz="12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AC8DE42-5221-4E67-81F4-2A89FC510834}"/>
              </a:ext>
            </a:extLst>
          </p:cNvPr>
          <p:cNvSpPr txBox="1"/>
          <p:nvPr/>
        </p:nvSpPr>
        <p:spPr>
          <a:xfrm>
            <a:off x="6541338" y="3510577"/>
            <a:ext cx="221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justify-content</a:t>
            </a:r>
            <a:r>
              <a:rPr lang="es-ES" sz="1200" dirty="0"/>
              <a:t>: </a:t>
            </a:r>
            <a:r>
              <a:rPr lang="es-ES" sz="1200" dirty="0" err="1"/>
              <a:t>space-evenly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75669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CSS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860A88-74DE-4631-98D5-2DD8692F6474}"/>
              </a:ext>
            </a:extLst>
          </p:cNvPr>
          <p:cNvSpPr txBox="1">
            <a:spLocks/>
          </p:cNvSpPr>
          <p:nvPr/>
        </p:nvSpPr>
        <p:spPr>
          <a:xfrm>
            <a:off x="5003314" y="2351937"/>
            <a:ext cx="3550972" cy="81065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2400" dirty="0">
                <a:solidFill>
                  <a:srgbClr val="242415"/>
                </a:solidFill>
                <a:latin typeface="Montserrat SemiBold" panose="00000700000000000000" pitchFamily="2" charset="0"/>
              </a:rPr>
              <a:t>display</a:t>
            </a:r>
            <a:endParaRPr lang="es-ES_tradnl" sz="40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2C7A68E-3C2D-4BD3-9768-F89398B4A664}"/>
              </a:ext>
            </a:extLst>
          </p:cNvPr>
          <p:cNvSpPr txBox="1"/>
          <p:nvPr/>
        </p:nvSpPr>
        <p:spPr>
          <a:xfrm>
            <a:off x="5003314" y="3231194"/>
            <a:ext cx="3550972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600" dirty="0" err="1">
                <a:solidFill>
                  <a:srgbClr val="D7BA7D"/>
                </a:solidFill>
                <a:latin typeface="Consolas" panose="020B0609020204030204" pitchFamily="49" charset="0"/>
              </a:rPr>
              <a:t>my</a:t>
            </a:r>
            <a:r>
              <a:rPr lang="es-ES" sz="1600" dirty="0">
                <a:solidFill>
                  <a:srgbClr val="D7BA7D"/>
                </a:solidFill>
                <a:latin typeface="Consolas" panose="020B0609020204030204" pitchFamily="49" charset="0"/>
              </a:rPr>
              <a:t>-</a:t>
            </a:r>
            <a:r>
              <a:rPr lang="es-ES" sz="1600" dirty="0" err="1">
                <a:solidFill>
                  <a:srgbClr val="D7BA7D"/>
                </a:solidFill>
                <a:latin typeface="Consolas" panose="020B0609020204030204" pitchFamily="49" charset="0"/>
              </a:rPr>
              <a:t>grid</a:t>
            </a:r>
            <a:r>
              <a:rPr lang="es-ES" sz="1600" dirty="0">
                <a:solidFill>
                  <a:srgbClr val="D7BA7D"/>
                </a:solidFill>
                <a:latin typeface="Consolas" panose="020B0609020204030204" pitchFamily="49" charset="0"/>
              </a:rPr>
              <a:t>-container</a:t>
            </a:r>
            <a:r>
              <a:rPr lang="es-ES" sz="16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6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s-ES" sz="16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grid</a:t>
            </a:r>
            <a:r>
              <a:rPr lang="es-ES" sz="1600" dirty="0">
                <a:solidFill>
                  <a:srgbClr val="CE9178"/>
                </a:solidFill>
                <a:latin typeface="Consolas" panose="020B0609020204030204" pitchFamily="49" charset="0"/>
              </a:rPr>
              <a:t> | </a:t>
            </a:r>
            <a:r>
              <a:rPr lang="es-E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inline-grid</a:t>
            </a:r>
            <a:r>
              <a:rPr lang="es-E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217B6E-13D0-4D00-92B0-EE5AA360968E}"/>
              </a:ext>
            </a:extLst>
          </p:cNvPr>
          <p:cNvSpPr txBox="1"/>
          <p:nvPr/>
        </p:nvSpPr>
        <p:spPr>
          <a:xfrm>
            <a:off x="647699" y="1348141"/>
            <a:ext cx="837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Ofrece un sistema de </a:t>
            </a:r>
            <a:r>
              <a:rPr lang="es-ES" dirty="0" err="1"/>
              <a:t>layout</a:t>
            </a:r>
            <a:r>
              <a:rPr lang="es-ES" dirty="0"/>
              <a:t> basado en filas y columnas.</a:t>
            </a:r>
          </a:p>
          <a:p>
            <a:r>
              <a:rPr lang="es-ES" dirty="0"/>
              <a:t>Facilita el diseño web de páginas sin tener que usar </a:t>
            </a:r>
            <a:r>
              <a:rPr lang="es-ES" dirty="0" err="1"/>
              <a:t>floats</a:t>
            </a:r>
            <a:r>
              <a:rPr lang="es-ES" dirty="0"/>
              <a:t> y posicionamiento.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B1EFF12-659D-4486-8699-2E237F76610B}"/>
              </a:ext>
            </a:extLst>
          </p:cNvPr>
          <p:cNvSpPr/>
          <p:nvPr/>
        </p:nvSpPr>
        <p:spPr>
          <a:xfrm>
            <a:off x="647699" y="2954194"/>
            <a:ext cx="3661199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“my-grid-container"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"item"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…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0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"item"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…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0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"item"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…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0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</a:rPr>
              <a:t>	…</a:t>
            </a:r>
          </a:p>
          <a:p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</a:rPr>
              <a:t>	…</a:t>
            </a:r>
          </a:p>
          <a:p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"item"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…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0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0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2CBE0B-8526-4FED-A940-C9A16FD562A3}"/>
              </a:ext>
            </a:extLst>
          </p:cNvPr>
          <p:cNvSpPr txBox="1">
            <a:spLocks/>
          </p:cNvSpPr>
          <p:nvPr/>
        </p:nvSpPr>
        <p:spPr>
          <a:xfrm>
            <a:off x="647699" y="2477954"/>
            <a:ext cx="3550972" cy="46095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html</a:t>
            </a:r>
            <a:endParaRPr lang="es-ES_tradnl" sz="40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346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CSS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60D2EC-8AEF-45D1-BBB9-1FA325DDDF98}"/>
              </a:ext>
            </a:extLst>
          </p:cNvPr>
          <p:cNvSpPr txBox="1">
            <a:spLocks/>
          </p:cNvSpPr>
          <p:nvPr/>
        </p:nvSpPr>
        <p:spPr>
          <a:xfrm>
            <a:off x="647698" y="671283"/>
            <a:ext cx="5499883" cy="53854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align-content</a:t>
            </a:r>
            <a:endParaRPr lang="es-ES_tradnl" sz="2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91F2967-F214-4655-B5EA-2EB23002DF89}"/>
              </a:ext>
            </a:extLst>
          </p:cNvPr>
          <p:cNvSpPr txBox="1"/>
          <p:nvPr/>
        </p:nvSpPr>
        <p:spPr>
          <a:xfrm>
            <a:off x="566106" y="1118273"/>
            <a:ext cx="1539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align-content</a:t>
            </a:r>
            <a:r>
              <a:rPr lang="es-ES" sz="1200" dirty="0"/>
              <a:t>: </a:t>
            </a:r>
            <a:r>
              <a:rPr lang="es-ES" sz="1200" dirty="0" err="1"/>
              <a:t>start</a:t>
            </a:r>
            <a:endParaRPr lang="es-ES" sz="12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CD84E6-44F2-4BFA-AB65-1F187D4525A4}"/>
              </a:ext>
            </a:extLst>
          </p:cNvPr>
          <p:cNvSpPr txBox="1"/>
          <p:nvPr/>
        </p:nvSpPr>
        <p:spPr>
          <a:xfrm>
            <a:off x="581046" y="3107122"/>
            <a:ext cx="1484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align-content</a:t>
            </a:r>
            <a:r>
              <a:rPr lang="es-ES" sz="1200" dirty="0"/>
              <a:t>: </a:t>
            </a:r>
            <a:r>
              <a:rPr lang="es-ES" sz="1200" dirty="0" err="1"/>
              <a:t>end</a:t>
            </a:r>
            <a:endParaRPr lang="es-ES" sz="12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07FE007-7FFB-4C38-963D-FE56C6BF8BEC}"/>
              </a:ext>
            </a:extLst>
          </p:cNvPr>
          <p:cNvSpPr txBox="1"/>
          <p:nvPr/>
        </p:nvSpPr>
        <p:spPr>
          <a:xfrm>
            <a:off x="3664131" y="1119471"/>
            <a:ext cx="1667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align-content</a:t>
            </a:r>
            <a:r>
              <a:rPr lang="es-ES" sz="1200" dirty="0"/>
              <a:t>: center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2E7E185-17AA-440C-8868-76EF680CED19}"/>
              </a:ext>
            </a:extLst>
          </p:cNvPr>
          <p:cNvSpPr txBox="1"/>
          <p:nvPr/>
        </p:nvSpPr>
        <p:spPr>
          <a:xfrm>
            <a:off x="3664131" y="3107122"/>
            <a:ext cx="1706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align-content</a:t>
            </a:r>
            <a:r>
              <a:rPr lang="es-ES" sz="1200" dirty="0"/>
              <a:t>: </a:t>
            </a:r>
            <a:r>
              <a:rPr lang="es-ES" sz="1200" dirty="0" err="1"/>
              <a:t>stretch</a:t>
            </a:r>
            <a:endParaRPr lang="es-ES" sz="12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EDA28D2-09D3-4FFB-8773-9DDF1A658B9F}"/>
              </a:ext>
            </a:extLst>
          </p:cNvPr>
          <p:cNvSpPr txBox="1"/>
          <p:nvPr/>
        </p:nvSpPr>
        <p:spPr>
          <a:xfrm>
            <a:off x="6532651" y="235214"/>
            <a:ext cx="219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align-content</a:t>
            </a:r>
            <a:r>
              <a:rPr lang="es-ES" sz="1200" dirty="0"/>
              <a:t>: </a:t>
            </a:r>
            <a:r>
              <a:rPr lang="es-ES" sz="1200" dirty="0" err="1"/>
              <a:t>space-around</a:t>
            </a:r>
            <a:endParaRPr lang="es-ES" sz="12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FD6BC39-A1F7-4495-90EA-A8AE627475EC}"/>
              </a:ext>
            </a:extLst>
          </p:cNvPr>
          <p:cNvSpPr txBox="1"/>
          <p:nvPr/>
        </p:nvSpPr>
        <p:spPr>
          <a:xfrm>
            <a:off x="6532651" y="1934265"/>
            <a:ext cx="2295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align-content</a:t>
            </a:r>
            <a:r>
              <a:rPr lang="es-ES" sz="1200" dirty="0"/>
              <a:t>: </a:t>
            </a:r>
            <a:r>
              <a:rPr lang="es-ES" sz="1200" dirty="0" err="1"/>
              <a:t>space-between</a:t>
            </a:r>
            <a:endParaRPr lang="es-ES" sz="12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AC8DE42-5221-4E67-81F4-2A89FC510834}"/>
              </a:ext>
            </a:extLst>
          </p:cNvPr>
          <p:cNvSpPr txBox="1"/>
          <p:nvPr/>
        </p:nvSpPr>
        <p:spPr>
          <a:xfrm>
            <a:off x="6541338" y="3510577"/>
            <a:ext cx="2129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/>
              <a:t>align-content</a:t>
            </a:r>
            <a:r>
              <a:rPr lang="es-ES" sz="1200" dirty="0"/>
              <a:t>: </a:t>
            </a:r>
            <a:r>
              <a:rPr lang="es-ES" sz="1200" dirty="0" err="1"/>
              <a:t>space-evenly</a:t>
            </a:r>
            <a:endParaRPr lang="es-ES" sz="12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D3FF1FC-FC2A-4732-850A-9C77F5BD4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98" y="1381615"/>
            <a:ext cx="1782740" cy="162662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5E3C2E9-9A42-48F9-A1DB-0C292D78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98" y="3370464"/>
            <a:ext cx="1782740" cy="16215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E9BC759-5D93-4BC6-B8BE-435B8BE40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677" y="1381615"/>
            <a:ext cx="1792299" cy="162662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77B6BA5-2AA9-4B59-BC35-1DC892D0B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508" y="3365429"/>
            <a:ext cx="1792299" cy="162662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C50B1AC-92B7-4091-860D-3BBD8379A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6499" y="541357"/>
            <a:ext cx="1319806" cy="119780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D7A378E-9AB2-4901-B58A-9E597FAC18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6499" y="2183619"/>
            <a:ext cx="1319806" cy="120050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D8CF5B4-45B4-4ECE-A3E8-D2AF9683A2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6500" y="3787576"/>
            <a:ext cx="1314055" cy="119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0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</a:t>
            </a:r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 CSS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60D2EC-8AEF-45D1-BBB9-1FA325DDDF98}"/>
              </a:ext>
            </a:extLst>
          </p:cNvPr>
          <p:cNvSpPr txBox="1">
            <a:spLocks/>
          </p:cNvSpPr>
          <p:nvPr/>
        </p:nvSpPr>
        <p:spPr>
          <a:xfrm>
            <a:off x="647698" y="671283"/>
            <a:ext cx="5499883" cy="53854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2400" dirty="0">
                <a:solidFill>
                  <a:srgbClr val="242415"/>
                </a:solidFill>
                <a:latin typeface="Montserrat SemiBold" panose="00000700000000000000" pitchFamily="2" charset="0"/>
              </a:rPr>
              <a:t>place-</a:t>
            </a:r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content</a:t>
            </a:r>
            <a:endParaRPr lang="es-ES_tradnl" sz="2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AAB7B81-BE7D-4873-90E3-2448FEA4A8B2}"/>
              </a:ext>
            </a:extLst>
          </p:cNvPr>
          <p:cNvSpPr txBox="1"/>
          <p:nvPr/>
        </p:nvSpPr>
        <p:spPr>
          <a:xfrm>
            <a:off x="2148565" y="1971586"/>
            <a:ext cx="5243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/>
              <a:t>Define los valores de las dos propiedades anteriores en una </a:t>
            </a:r>
            <a:r>
              <a:rPr lang="es-ES" sz="1100" dirty="0" err="1"/>
              <a:t>sóla</a:t>
            </a:r>
            <a:r>
              <a:rPr lang="es-ES" sz="1100" dirty="0"/>
              <a:t> declaración:</a:t>
            </a:r>
          </a:p>
          <a:p>
            <a:r>
              <a:rPr lang="es-ES" sz="1400" b="1" dirty="0"/>
              <a:t>place-</a:t>
            </a:r>
            <a:r>
              <a:rPr lang="es-ES" sz="1400" b="1" dirty="0" err="1"/>
              <a:t>content</a:t>
            </a:r>
            <a:r>
              <a:rPr lang="es-ES" sz="1400" b="1" dirty="0"/>
              <a:t>:  &lt;</a:t>
            </a:r>
            <a:r>
              <a:rPr lang="es-ES" sz="1400" b="1" dirty="0" err="1"/>
              <a:t>align-content</a:t>
            </a:r>
            <a:r>
              <a:rPr lang="es-ES" sz="1400" b="1" dirty="0"/>
              <a:t>&gt; / &lt;</a:t>
            </a:r>
            <a:r>
              <a:rPr lang="es-ES" sz="1400" b="1" dirty="0" err="1"/>
              <a:t>justify-content</a:t>
            </a:r>
            <a:r>
              <a:rPr lang="es-ES" sz="1400" b="1" dirty="0"/>
              <a:t>&gt;</a:t>
            </a:r>
          </a:p>
          <a:p>
            <a:r>
              <a:rPr lang="es-ES" sz="1100" dirty="0"/>
              <a:t>Si sólo se define un valor, se asigna a las dos propiedades.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779B69C-38F0-403E-945B-DA8F7C5CEF95}"/>
              </a:ext>
            </a:extLst>
          </p:cNvPr>
          <p:cNvSpPr txBox="1"/>
          <p:nvPr/>
        </p:nvSpPr>
        <p:spPr>
          <a:xfrm>
            <a:off x="2148565" y="1612415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SHORT HAND: </a:t>
            </a:r>
            <a:r>
              <a:rPr lang="es-ES_tradnl" dirty="0">
                <a:solidFill>
                  <a:srgbClr val="242415"/>
                </a:solidFill>
              </a:rPr>
              <a:t>place-</a:t>
            </a:r>
            <a:r>
              <a:rPr lang="es-ES_tradnl" dirty="0" err="1">
                <a:solidFill>
                  <a:srgbClr val="242415"/>
                </a:solidFill>
              </a:rPr>
              <a:t>content</a:t>
            </a:r>
            <a:endParaRPr lang="es-ES_tradnl" dirty="0">
              <a:solidFill>
                <a:srgbClr val="242415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5728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ángulo 3"/>
          <p:cNvSpPr/>
          <p:nvPr/>
        </p:nvSpPr>
        <p:spPr>
          <a:xfrm>
            <a:off x="0" y="3443907"/>
            <a:ext cx="9144000" cy="1699593"/>
          </a:xfrm>
          <a:prstGeom prst="rect">
            <a:avLst/>
          </a:prstGeom>
          <a:solidFill>
            <a:srgbClr val="D8D8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2" name="Gráfico 10" descr="Gráfico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73" y="765889"/>
            <a:ext cx="4728254" cy="1696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Gráfico 13" descr="Gráfico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292" y="4329110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Gráfico 15" descr="Gráfico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292" y="3786080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Gráfico 17" descr="Gráfico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921" y="4333776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Gráfico 2" descr="Gráfico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921" y="3800404"/>
            <a:ext cx="360001" cy="360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1" name="Grupo 5"/>
          <p:cNvGrpSpPr/>
          <p:nvPr/>
        </p:nvGrpSpPr>
        <p:grpSpPr>
          <a:xfrm>
            <a:off x="1771311" y="3781414"/>
            <a:ext cx="6298731" cy="918538"/>
            <a:chOff x="0" y="0"/>
            <a:chExt cx="6298730" cy="918537"/>
          </a:xfrm>
        </p:grpSpPr>
        <p:sp>
          <p:nvSpPr>
            <p:cNvPr id="307" name="CuadroTexto 18"/>
            <p:cNvSpPr txBox="1"/>
            <p:nvPr/>
          </p:nvSpPr>
          <p:spPr>
            <a:xfrm>
              <a:off x="2852369" y="0"/>
              <a:ext cx="3282596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github.com/lemoncode</a:t>
              </a:r>
            </a:p>
          </p:txBody>
        </p:sp>
        <p:sp>
          <p:nvSpPr>
            <p:cNvPr id="308" name="CuadroTexto 7"/>
            <p:cNvSpPr txBox="1"/>
            <p:nvPr/>
          </p:nvSpPr>
          <p:spPr>
            <a:xfrm>
              <a:off x="0" y="547697"/>
              <a:ext cx="1972172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@lemoncoders</a:t>
              </a:r>
            </a:p>
          </p:txBody>
        </p:sp>
        <p:sp>
          <p:nvSpPr>
            <p:cNvPr id="309" name="CuadroTexto 8"/>
            <p:cNvSpPr txBox="1"/>
            <p:nvPr/>
          </p:nvSpPr>
          <p:spPr>
            <a:xfrm>
              <a:off x="2852369" y="543031"/>
              <a:ext cx="3446362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facebook.com/lemoncoders</a:t>
              </a:r>
            </a:p>
          </p:txBody>
        </p:sp>
        <p:sp>
          <p:nvSpPr>
            <p:cNvPr id="310" name="CuadroTexto 12"/>
            <p:cNvSpPr txBox="1"/>
            <p:nvPr/>
          </p:nvSpPr>
          <p:spPr>
            <a:xfrm>
              <a:off x="5137" y="14325"/>
              <a:ext cx="202765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</a:lstStyle>
            <a:p>
              <a:r>
                <a:t>lemoncode.net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CSS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860A88-74DE-4631-98D5-2DD8692F6474}"/>
              </a:ext>
            </a:extLst>
          </p:cNvPr>
          <p:cNvSpPr txBox="1">
            <a:spLocks/>
          </p:cNvSpPr>
          <p:nvPr/>
        </p:nvSpPr>
        <p:spPr>
          <a:xfrm>
            <a:off x="647699" y="671282"/>
            <a:ext cx="8245476" cy="81065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grid-template-columns</a:t>
            </a:r>
            <a:endParaRPr lang="es-ES_tradnl" sz="2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grid-template-rows</a:t>
            </a:r>
            <a:endParaRPr lang="es-ES_tradnl" sz="40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58BBAF8-628C-40AB-A702-1AAACA7BB658}"/>
              </a:ext>
            </a:extLst>
          </p:cNvPr>
          <p:cNvSpPr txBox="1"/>
          <p:nvPr/>
        </p:nvSpPr>
        <p:spPr>
          <a:xfrm>
            <a:off x="647699" y="2017752"/>
            <a:ext cx="3493264" cy="9387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my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-container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grid-template-columns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300px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grid-template-rows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D45080-A653-4096-A9B8-1DA73E7F08C8}"/>
              </a:ext>
            </a:extLst>
          </p:cNvPr>
          <p:cNvSpPr txBox="1"/>
          <p:nvPr/>
        </p:nvSpPr>
        <p:spPr>
          <a:xfrm>
            <a:off x="9286874" y="113483"/>
            <a:ext cx="3493264" cy="9387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my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-container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grid-template-columns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300px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grid-template-rows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271380-1E56-443A-8058-FB0E09E3D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01" y="1756098"/>
            <a:ext cx="3428200" cy="14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43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CSS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860A88-74DE-4631-98D5-2DD8692F6474}"/>
              </a:ext>
            </a:extLst>
          </p:cNvPr>
          <p:cNvSpPr txBox="1">
            <a:spLocks/>
          </p:cNvSpPr>
          <p:nvPr/>
        </p:nvSpPr>
        <p:spPr>
          <a:xfrm>
            <a:off x="647699" y="671282"/>
            <a:ext cx="8245476" cy="81065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grid-template-columns</a:t>
            </a:r>
            <a:endParaRPr lang="es-ES_tradnl" sz="2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grid-template-rows</a:t>
            </a:r>
            <a:endParaRPr lang="es-ES_tradnl" sz="40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58BBAF8-628C-40AB-A702-1AAACA7BB658}"/>
              </a:ext>
            </a:extLst>
          </p:cNvPr>
          <p:cNvSpPr txBox="1"/>
          <p:nvPr/>
        </p:nvSpPr>
        <p:spPr>
          <a:xfrm>
            <a:off x="647699" y="2017752"/>
            <a:ext cx="3493264" cy="9387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my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-container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grid-template-columns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300px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grid-template-rows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D45080-A653-4096-A9B8-1DA73E7F08C8}"/>
              </a:ext>
            </a:extLst>
          </p:cNvPr>
          <p:cNvSpPr txBox="1"/>
          <p:nvPr/>
        </p:nvSpPr>
        <p:spPr>
          <a:xfrm>
            <a:off x="9286874" y="113483"/>
            <a:ext cx="3493264" cy="9387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my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-container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grid-template-columns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300px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grid-template-rows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271380-1E56-443A-8058-FB0E09E3D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01" y="1756098"/>
            <a:ext cx="3428200" cy="1462026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44E47F3-3088-4945-B816-5A8DB9C7C03F}"/>
              </a:ext>
            </a:extLst>
          </p:cNvPr>
          <p:cNvCxnSpPr>
            <a:cxnSpLocks/>
          </p:cNvCxnSpPr>
          <p:nvPr/>
        </p:nvCxnSpPr>
        <p:spPr>
          <a:xfrm flipV="1">
            <a:off x="5416062" y="1369397"/>
            <a:ext cx="0" cy="535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EF9530B4-1405-49BC-9395-BA9AB8E17DCF}"/>
              </a:ext>
            </a:extLst>
          </p:cNvPr>
          <p:cNvSpPr txBox="1"/>
          <p:nvPr/>
        </p:nvSpPr>
        <p:spPr>
          <a:xfrm>
            <a:off x="4895557" y="815000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Columna 1</a:t>
            </a:r>
          </a:p>
          <a:p>
            <a:r>
              <a:rPr lang="es-ES" sz="1400" dirty="0"/>
              <a:t>Fila 1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1A397BE-14B6-40BC-9BFA-7C6980346F4A}"/>
              </a:ext>
            </a:extLst>
          </p:cNvPr>
          <p:cNvCxnSpPr/>
          <p:nvPr/>
        </p:nvCxnSpPr>
        <p:spPr>
          <a:xfrm>
            <a:off x="7505114" y="3035315"/>
            <a:ext cx="0" cy="499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C3ABEF1-FFD9-4EBB-9115-756FF756AD5F}"/>
              </a:ext>
            </a:extLst>
          </p:cNvPr>
          <p:cNvSpPr txBox="1"/>
          <p:nvPr/>
        </p:nvSpPr>
        <p:spPr>
          <a:xfrm>
            <a:off x="6960733" y="3543234"/>
            <a:ext cx="108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Columna 3</a:t>
            </a:r>
          </a:p>
          <a:p>
            <a:r>
              <a:rPr lang="es-ES" sz="1400" dirty="0"/>
              <a:t>Fila 2</a:t>
            </a:r>
          </a:p>
        </p:txBody>
      </p:sp>
      <p:sp>
        <p:nvSpPr>
          <p:cNvPr id="13" name="Signo de multiplicación 12">
            <a:extLst>
              <a:ext uri="{FF2B5EF4-FFF2-40B4-BE49-F238E27FC236}">
                <a16:creationId xmlns:a16="http://schemas.microsoft.com/office/drawing/2014/main" id="{55A09D9B-5739-4C96-A170-7B4EA5E3E2DC}"/>
              </a:ext>
            </a:extLst>
          </p:cNvPr>
          <p:cNvSpPr/>
          <p:nvPr/>
        </p:nvSpPr>
        <p:spPr>
          <a:xfrm>
            <a:off x="4948311" y="554073"/>
            <a:ext cx="935501" cy="988706"/>
          </a:xfrm>
          <a:prstGeom prst="mathMultiply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Signo de multiplicación 15">
            <a:extLst>
              <a:ext uri="{FF2B5EF4-FFF2-40B4-BE49-F238E27FC236}">
                <a16:creationId xmlns:a16="http://schemas.microsoft.com/office/drawing/2014/main" id="{D78A6F04-FE03-4E8C-A649-BDBD56EE1012}"/>
              </a:ext>
            </a:extLst>
          </p:cNvPr>
          <p:cNvSpPr/>
          <p:nvPr/>
        </p:nvSpPr>
        <p:spPr>
          <a:xfrm>
            <a:off x="7037363" y="3310491"/>
            <a:ext cx="935501" cy="988706"/>
          </a:xfrm>
          <a:prstGeom prst="mathMultiply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007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CSS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860A88-74DE-4631-98D5-2DD8692F6474}"/>
              </a:ext>
            </a:extLst>
          </p:cNvPr>
          <p:cNvSpPr txBox="1">
            <a:spLocks/>
          </p:cNvSpPr>
          <p:nvPr/>
        </p:nvSpPr>
        <p:spPr>
          <a:xfrm>
            <a:off x="647699" y="671282"/>
            <a:ext cx="8245476" cy="81065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grid-template-columns</a:t>
            </a:r>
            <a:endParaRPr lang="es-ES_tradnl" sz="2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grid-template-rows</a:t>
            </a:r>
            <a:endParaRPr lang="es-ES_tradnl" sz="40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58BBAF8-628C-40AB-A702-1AAACA7BB658}"/>
              </a:ext>
            </a:extLst>
          </p:cNvPr>
          <p:cNvSpPr txBox="1"/>
          <p:nvPr/>
        </p:nvSpPr>
        <p:spPr>
          <a:xfrm>
            <a:off x="647699" y="2017752"/>
            <a:ext cx="3493264" cy="9387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my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-container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grid-template-columns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300px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grid-template-rows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D45080-A653-4096-A9B8-1DA73E7F08C8}"/>
              </a:ext>
            </a:extLst>
          </p:cNvPr>
          <p:cNvSpPr txBox="1"/>
          <p:nvPr/>
        </p:nvSpPr>
        <p:spPr>
          <a:xfrm>
            <a:off x="9286874" y="113483"/>
            <a:ext cx="3493264" cy="9387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my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-container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grid-template-columns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300px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grid-template-rows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271380-1E56-443A-8058-FB0E09E3D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01" y="1756098"/>
            <a:ext cx="3428200" cy="146202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E0D4442-4AD4-4708-8A37-3F6F93F61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039" y="1710823"/>
            <a:ext cx="3718930" cy="17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9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CSS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860A88-74DE-4631-98D5-2DD8692F6474}"/>
              </a:ext>
            </a:extLst>
          </p:cNvPr>
          <p:cNvSpPr txBox="1">
            <a:spLocks/>
          </p:cNvSpPr>
          <p:nvPr/>
        </p:nvSpPr>
        <p:spPr>
          <a:xfrm>
            <a:off x="647699" y="671282"/>
            <a:ext cx="8245476" cy="81065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grid-template-columns</a:t>
            </a:r>
            <a:endParaRPr lang="es-ES_tradnl" sz="2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grid-template-rows</a:t>
            </a:r>
            <a:endParaRPr lang="es-ES_tradnl" sz="40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58BBAF8-628C-40AB-A702-1AAACA7BB658}"/>
              </a:ext>
            </a:extLst>
          </p:cNvPr>
          <p:cNvSpPr txBox="1"/>
          <p:nvPr/>
        </p:nvSpPr>
        <p:spPr>
          <a:xfrm>
            <a:off x="647699" y="2880423"/>
            <a:ext cx="3291286" cy="76944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my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-container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72E0D1"/>
                </a:solidFill>
                <a:latin typeface="Operator Mono A"/>
              </a:rPr>
              <a:t>grid-template-columns</a:t>
            </a:r>
            <a:r>
              <a:rPr lang="es-ES" sz="1100" dirty="0">
                <a:solidFill>
                  <a:srgbClr val="72E0D1"/>
                </a:solidFill>
                <a:latin typeface="Operator Mono A"/>
              </a:rPr>
              <a:t>:</a:t>
            </a:r>
            <a:r>
              <a:rPr lang="es-ES" sz="1100" dirty="0">
                <a:solidFill>
                  <a:srgbClr val="F5D67B"/>
                </a:solidFill>
                <a:latin typeface="Operator Mono A"/>
              </a:rPr>
              <a:t> </a:t>
            </a:r>
            <a:r>
              <a:rPr lang="es-ES" sz="1100" dirty="0">
                <a:solidFill>
                  <a:srgbClr val="FC9463"/>
                </a:solidFill>
                <a:latin typeface="Operator Mono A"/>
              </a:rPr>
              <a:t>40</a:t>
            </a:r>
            <a:r>
              <a:rPr lang="es-ES" sz="1100" dirty="0">
                <a:solidFill>
                  <a:srgbClr val="F5D67B"/>
                </a:solidFill>
                <a:latin typeface="Operator Mono A"/>
              </a:rPr>
              <a:t>px </a:t>
            </a:r>
            <a:r>
              <a:rPr lang="es-ES" sz="1100" dirty="0">
                <a:solidFill>
                  <a:srgbClr val="FC9463"/>
                </a:solidFill>
                <a:latin typeface="Operator Mono A"/>
              </a:rPr>
              <a:t>50</a:t>
            </a:r>
            <a:r>
              <a:rPr lang="es-ES" sz="1100" dirty="0">
                <a:solidFill>
                  <a:srgbClr val="F5D67B"/>
                </a:solidFill>
                <a:latin typeface="Operator Mono A"/>
              </a:rPr>
              <a:t>px auto </a:t>
            </a:r>
            <a:r>
              <a:rPr lang="es-ES" sz="1100" dirty="0">
                <a:solidFill>
                  <a:srgbClr val="FC9463"/>
                </a:solidFill>
                <a:latin typeface="Operator Mono A"/>
              </a:rPr>
              <a:t>50</a:t>
            </a:r>
            <a:r>
              <a:rPr lang="es-ES" sz="1100" dirty="0">
                <a:solidFill>
                  <a:srgbClr val="F5D67B"/>
                </a:solidFill>
                <a:latin typeface="Operator Mono A"/>
              </a:rPr>
              <a:t>px </a:t>
            </a:r>
            <a:r>
              <a:rPr lang="es-ES" sz="1100" dirty="0">
                <a:solidFill>
                  <a:srgbClr val="FC9463"/>
                </a:solidFill>
                <a:latin typeface="Operator Mono A"/>
              </a:rPr>
              <a:t>40</a:t>
            </a:r>
            <a:r>
              <a:rPr lang="es-ES" sz="1100" dirty="0">
                <a:solidFill>
                  <a:srgbClr val="F5D67B"/>
                </a:solidFill>
                <a:latin typeface="Operator Mono A"/>
              </a:rPr>
              <a:t>px</a:t>
            </a:r>
            <a:r>
              <a:rPr lang="es-ES" sz="1100" dirty="0">
                <a:solidFill>
                  <a:srgbClr val="72E0D1"/>
                </a:solidFill>
                <a:latin typeface="Operator Mono A"/>
              </a:rPr>
              <a:t>;</a:t>
            </a:r>
            <a:r>
              <a:rPr lang="es-ES" sz="1100" dirty="0">
                <a:solidFill>
                  <a:srgbClr val="F5D67B"/>
                </a:solidFill>
                <a:latin typeface="Operator Mono A"/>
              </a:rPr>
              <a:t> </a:t>
            </a:r>
          </a:p>
          <a:p>
            <a:r>
              <a:rPr lang="es-ES" sz="1100" dirty="0">
                <a:solidFill>
                  <a:srgbClr val="72E0D1"/>
                </a:solidFill>
                <a:latin typeface="Operator Mono A"/>
              </a:rPr>
              <a:t>     </a:t>
            </a:r>
            <a:r>
              <a:rPr lang="es-ES" sz="1100" dirty="0" err="1">
                <a:solidFill>
                  <a:srgbClr val="72E0D1"/>
                </a:solidFill>
                <a:latin typeface="Operator Mono A"/>
              </a:rPr>
              <a:t>grid-template-rows</a:t>
            </a:r>
            <a:r>
              <a:rPr lang="es-ES" sz="1100" dirty="0">
                <a:solidFill>
                  <a:srgbClr val="72E0D1"/>
                </a:solidFill>
                <a:latin typeface="Operator Mono A"/>
              </a:rPr>
              <a:t>:</a:t>
            </a:r>
            <a:r>
              <a:rPr lang="es-ES" sz="1100" dirty="0">
                <a:solidFill>
                  <a:srgbClr val="F5D67B"/>
                </a:solidFill>
                <a:latin typeface="Operator Mono A"/>
              </a:rPr>
              <a:t> </a:t>
            </a:r>
            <a:r>
              <a:rPr lang="es-ES" sz="1100" dirty="0">
                <a:solidFill>
                  <a:srgbClr val="FC9463"/>
                </a:solidFill>
                <a:latin typeface="Operator Mono A"/>
              </a:rPr>
              <a:t>25</a:t>
            </a:r>
            <a:r>
              <a:rPr lang="es-ES" sz="1100" dirty="0">
                <a:solidFill>
                  <a:srgbClr val="F5D67B"/>
                </a:solidFill>
                <a:latin typeface="Operator Mono A"/>
              </a:rPr>
              <a:t>% </a:t>
            </a:r>
            <a:r>
              <a:rPr lang="es-ES" sz="1100" dirty="0">
                <a:solidFill>
                  <a:srgbClr val="FC9463"/>
                </a:solidFill>
                <a:latin typeface="Operator Mono A"/>
              </a:rPr>
              <a:t>100</a:t>
            </a:r>
            <a:r>
              <a:rPr lang="es-ES" sz="1100" dirty="0">
                <a:solidFill>
                  <a:srgbClr val="F5D67B"/>
                </a:solidFill>
                <a:latin typeface="Operator Mono A"/>
              </a:rPr>
              <a:t>px auto</a:t>
            </a:r>
            <a:r>
              <a:rPr lang="es-ES" sz="1100" dirty="0">
                <a:solidFill>
                  <a:srgbClr val="72E0D1"/>
                </a:solidFill>
                <a:latin typeface="Operator Mono A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D45080-A653-4096-A9B8-1DA73E7F08C8}"/>
              </a:ext>
            </a:extLst>
          </p:cNvPr>
          <p:cNvSpPr txBox="1"/>
          <p:nvPr/>
        </p:nvSpPr>
        <p:spPr>
          <a:xfrm>
            <a:off x="9286874" y="113483"/>
            <a:ext cx="3493264" cy="9387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my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-container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grid-template-columns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300px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grid-template-rows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8FE8A58-A85F-45C2-AF7B-D8627875D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625" y="1616932"/>
            <a:ext cx="3941151" cy="329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03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CSS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860A88-74DE-4631-98D5-2DD8692F6474}"/>
              </a:ext>
            </a:extLst>
          </p:cNvPr>
          <p:cNvSpPr txBox="1">
            <a:spLocks/>
          </p:cNvSpPr>
          <p:nvPr/>
        </p:nvSpPr>
        <p:spPr>
          <a:xfrm>
            <a:off x="647699" y="671282"/>
            <a:ext cx="8245476" cy="81065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grid-template-columns</a:t>
            </a:r>
            <a:endParaRPr lang="es-ES_tradnl" sz="2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grid-template-rows</a:t>
            </a:r>
            <a:endParaRPr lang="es-ES_tradnl" sz="40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58BBAF8-628C-40AB-A702-1AAACA7BB658}"/>
              </a:ext>
            </a:extLst>
          </p:cNvPr>
          <p:cNvSpPr txBox="1"/>
          <p:nvPr/>
        </p:nvSpPr>
        <p:spPr>
          <a:xfrm>
            <a:off x="2161708" y="1481237"/>
            <a:ext cx="5763116" cy="76944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my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-container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72E0D1"/>
                </a:solidFill>
                <a:latin typeface="Operator Mono A"/>
              </a:rPr>
              <a:t>grid-template-columns:</a:t>
            </a:r>
            <a:r>
              <a:rPr lang="en-US" sz="1100" dirty="0">
                <a:solidFill>
                  <a:srgbClr val="F5D67B"/>
                </a:solidFill>
                <a:latin typeface="Operator Mono A"/>
              </a:rPr>
              <a:t> [first] </a:t>
            </a:r>
            <a:r>
              <a:rPr lang="en-US" sz="1100" dirty="0">
                <a:solidFill>
                  <a:srgbClr val="FC9463"/>
                </a:solidFill>
                <a:latin typeface="Operator Mono A"/>
              </a:rPr>
              <a:t>40</a:t>
            </a:r>
            <a:r>
              <a:rPr lang="en-US" sz="1100" dirty="0">
                <a:solidFill>
                  <a:srgbClr val="F5D67B"/>
                </a:solidFill>
                <a:latin typeface="Operator Mono A"/>
              </a:rPr>
              <a:t>px [line</a:t>
            </a:r>
            <a:r>
              <a:rPr lang="en-US" sz="1100" dirty="0">
                <a:solidFill>
                  <a:srgbClr val="FC9463"/>
                </a:solidFill>
                <a:latin typeface="Operator Mono A"/>
              </a:rPr>
              <a:t>2</a:t>
            </a:r>
            <a:r>
              <a:rPr lang="en-US" sz="1100" dirty="0">
                <a:solidFill>
                  <a:srgbClr val="F5D67B"/>
                </a:solidFill>
                <a:latin typeface="Operator Mono A"/>
              </a:rPr>
              <a:t>] </a:t>
            </a:r>
            <a:r>
              <a:rPr lang="en-US" sz="1100" dirty="0">
                <a:solidFill>
                  <a:srgbClr val="FC9463"/>
                </a:solidFill>
                <a:latin typeface="Operator Mono A"/>
              </a:rPr>
              <a:t>50</a:t>
            </a:r>
            <a:r>
              <a:rPr lang="en-US" sz="1100" dirty="0">
                <a:solidFill>
                  <a:srgbClr val="F5D67B"/>
                </a:solidFill>
                <a:latin typeface="Operator Mono A"/>
              </a:rPr>
              <a:t>px [line</a:t>
            </a:r>
            <a:r>
              <a:rPr lang="en-US" sz="1100" dirty="0">
                <a:solidFill>
                  <a:srgbClr val="FC9463"/>
                </a:solidFill>
                <a:latin typeface="Operator Mono A"/>
              </a:rPr>
              <a:t>3</a:t>
            </a:r>
            <a:r>
              <a:rPr lang="en-US" sz="1100" dirty="0">
                <a:solidFill>
                  <a:srgbClr val="F5D67B"/>
                </a:solidFill>
                <a:latin typeface="Operator Mono A"/>
              </a:rPr>
              <a:t>] auto [col</a:t>
            </a:r>
            <a:r>
              <a:rPr lang="en-US" sz="1100" dirty="0">
                <a:solidFill>
                  <a:srgbClr val="FC9463"/>
                </a:solidFill>
                <a:latin typeface="Operator Mono A"/>
              </a:rPr>
              <a:t>4</a:t>
            </a:r>
            <a:r>
              <a:rPr lang="en-US" sz="1100" dirty="0">
                <a:solidFill>
                  <a:srgbClr val="F5D67B"/>
                </a:solidFill>
                <a:latin typeface="Operator Mono A"/>
              </a:rPr>
              <a:t>-start] </a:t>
            </a:r>
            <a:r>
              <a:rPr lang="en-US" sz="1100" dirty="0">
                <a:solidFill>
                  <a:srgbClr val="FC9463"/>
                </a:solidFill>
                <a:latin typeface="Operator Mono A"/>
              </a:rPr>
              <a:t>50</a:t>
            </a:r>
            <a:r>
              <a:rPr lang="en-US" sz="1100" dirty="0">
                <a:solidFill>
                  <a:srgbClr val="F5D67B"/>
                </a:solidFill>
                <a:latin typeface="Operator Mono A"/>
              </a:rPr>
              <a:t>px [five] </a:t>
            </a:r>
            <a:r>
              <a:rPr lang="en-US" sz="1100" dirty="0">
                <a:solidFill>
                  <a:srgbClr val="FC9463"/>
                </a:solidFill>
                <a:latin typeface="Operator Mono A"/>
              </a:rPr>
              <a:t>40</a:t>
            </a:r>
            <a:r>
              <a:rPr lang="en-US" sz="1100" dirty="0">
                <a:solidFill>
                  <a:srgbClr val="F5D67B"/>
                </a:solidFill>
                <a:latin typeface="Operator Mono A"/>
              </a:rPr>
              <a:t>px [end]</a:t>
            </a:r>
            <a:r>
              <a:rPr lang="en-US" sz="1100" dirty="0">
                <a:solidFill>
                  <a:srgbClr val="72E0D1"/>
                </a:solidFill>
                <a:latin typeface="Operator Mono A"/>
              </a:rPr>
              <a:t>;</a:t>
            </a:r>
            <a:r>
              <a:rPr lang="en-US" sz="1100" dirty="0">
                <a:solidFill>
                  <a:srgbClr val="F5D67B"/>
                </a:solidFill>
                <a:latin typeface="Operator Mono A"/>
              </a:rPr>
              <a:t> </a:t>
            </a:r>
          </a:p>
          <a:p>
            <a:r>
              <a:rPr lang="en-US" sz="1100" dirty="0">
                <a:solidFill>
                  <a:srgbClr val="F5D67B"/>
                </a:solidFill>
                <a:latin typeface="Operator Mono A"/>
              </a:rPr>
              <a:t>     </a:t>
            </a:r>
            <a:r>
              <a:rPr lang="en-US" sz="1100" dirty="0">
                <a:solidFill>
                  <a:srgbClr val="72E0D1"/>
                </a:solidFill>
                <a:latin typeface="Operator Mono A"/>
              </a:rPr>
              <a:t>grid-template-rows:</a:t>
            </a:r>
            <a:r>
              <a:rPr lang="en-US" sz="1100" dirty="0">
                <a:solidFill>
                  <a:srgbClr val="F5D67B"/>
                </a:solidFill>
                <a:latin typeface="Operator Mono A"/>
              </a:rPr>
              <a:t> [row</a:t>
            </a:r>
            <a:r>
              <a:rPr lang="en-US" sz="1100" dirty="0">
                <a:solidFill>
                  <a:srgbClr val="FC9463"/>
                </a:solidFill>
                <a:latin typeface="Operator Mono A"/>
              </a:rPr>
              <a:t>1</a:t>
            </a:r>
            <a:r>
              <a:rPr lang="en-US" sz="1100" dirty="0">
                <a:solidFill>
                  <a:srgbClr val="F5D67B"/>
                </a:solidFill>
                <a:latin typeface="Operator Mono A"/>
              </a:rPr>
              <a:t>-start] </a:t>
            </a:r>
            <a:r>
              <a:rPr lang="en-US" sz="1100" dirty="0">
                <a:solidFill>
                  <a:srgbClr val="FC9463"/>
                </a:solidFill>
                <a:latin typeface="Operator Mono A"/>
              </a:rPr>
              <a:t>25</a:t>
            </a:r>
            <a:r>
              <a:rPr lang="en-US" sz="1100" dirty="0">
                <a:solidFill>
                  <a:srgbClr val="F5D67B"/>
                </a:solidFill>
                <a:latin typeface="Operator Mono A"/>
              </a:rPr>
              <a:t>% [row</a:t>
            </a:r>
            <a:r>
              <a:rPr lang="en-US" sz="1100" dirty="0">
                <a:solidFill>
                  <a:srgbClr val="FC9463"/>
                </a:solidFill>
                <a:latin typeface="Operator Mono A"/>
              </a:rPr>
              <a:t>1</a:t>
            </a:r>
            <a:r>
              <a:rPr lang="en-US" sz="1100" dirty="0">
                <a:solidFill>
                  <a:srgbClr val="F5D67B"/>
                </a:solidFill>
                <a:latin typeface="Operator Mono A"/>
              </a:rPr>
              <a:t>-end] </a:t>
            </a:r>
            <a:r>
              <a:rPr lang="en-US" sz="1100" dirty="0">
                <a:solidFill>
                  <a:srgbClr val="FC9463"/>
                </a:solidFill>
                <a:latin typeface="Operator Mono A"/>
              </a:rPr>
              <a:t>100</a:t>
            </a:r>
            <a:r>
              <a:rPr lang="en-US" sz="1100" dirty="0">
                <a:solidFill>
                  <a:srgbClr val="F5D67B"/>
                </a:solidFill>
                <a:latin typeface="Operator Mono A"/>
              </a:rPr>
              <a:t>px [third-line] auto [last-line]</a:t>
            </a:r>
            <a:r>
              <a:rPr lang="en-US" sz="1100" dirty="0">
                <a:solidFill>
                  <a:srgbClr val="72E0D1"/>
                </a:solidFill>
                <a:latin typeface="Operator Mono A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D45080-A653-4096-A9B8-1DA73E7F08C8}"/>
              </a:ext>
            </a:extLst>
          </p:cNvPr>
          <p:cNvSpPr txBox="1"/>
          <p:nvPr/>
        </p:nvSpPr>
        <p:spPr>
          <a:xfrm>
            <a:off x="9286874" y="113483"/>
            <a:ext cx="3493264" cy="9387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my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-container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grid-template-columns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300px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grid-template-rows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525BF0-E722-4610-B5FC-A99702E44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529" y="2297277"/>
            <a:ext cx="3419475" cy="275272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403E35B-7DAD-41B1-8D3C-9262F06847D1}"/>
              </a:ext>
            </a:extLst>
          </p:cNvPr>
          <p:cNvSpPr/>
          <p:nvPr/>
        </p:nvSpPr>
        <p:spPr>
          <a:xfrm>
            <a:off x="2377437" y="3229278"/>
            <a:ext cx="5331657" cy="6309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F5D67B"/>
                </a:solidFill>
                <a:latin typeface="Operator Mono A"/>
              </a:rPr>
              <a:t>.container </a:t>
            </a:r>
            <a:r>
              <a:rPr lang="en-US" sz="1050" dirty="0">
                <a:solidFill>
                  <a:srgbClr val="72E0D1"/>
                </a:solidFill>
                <a:latin typeface="Operator Mono A"/>
              </a:rPr>
              <a:t>{</a:t>
            </a:r>
            <a:r>
              <a:rPr lang="en-US" sz="1050" dirty="0">
                <a:solidFill>
                  <a:srgbClr val="F5D67B"/>
                </a:solidFill>
                <a:latin typeface="Operator Mono A"/>
              </a:rPr>
              <a:t> </a:t>
            </a:r>
          </a:p>
          <a:p>
            <a:r>
              <a:rPr lang="en-US" sz="1050" dirty="0">
                <a:solidFill>
                  <a:srgbClr val="72E0D1"/>
                </a:solidFill>
                <a:latin typeface="Operator Mono A"/>
              </a:rPr>
              <a:t>grid-template-rows:</a:t>
            </a:r>
            <a:r>
              <a:rPr lang="en-US" sz="1050" dirty="0">
                <a:solidFill>
                  <a:srgbClr val="F5D67B"/>
                </a:solidFill>
                <a:latin typeface="Operator Mono A"/>
              </a:rPr>
              <a:t> [row</a:t>
            </a:r>
            <a:r>
              <a:rPr lang="en-US" sz="1050" dirty="0">
                <a:solidFill>
                  <a:srgbClr val="FC9463"/>
                </a:solidFill>
                <a:latin typeface="Operator Mono A"/>
              </a:rPr>
              <a:t>1</a:t>
            </a:r>
            <a:r>
              <a:rPr lang="en-US" sz="1050" dirty="0">
                <a:solidFill>
                  <a:srgbClr val="F5D67B"/>
                </a:solidFill>
                <a:latin typeface="Operator Mono A"/>
              </a:rPr>
              <a:t>-start] </a:t>
            </a:r>
            <a:r>
              <a:rPr lang="en-US" sz="1050" dirty="0">
                <a:solidFill>
                  <a:srgbClr val="FC9463"/>
                </a:solidFill>
                <a:latin typeface="Operator Mono A"/>
              </a:rPr>
              <a:t>25</a:t>
            </a:r>
            <a:r>
              <a:rPr lang="en-US" sz="1050" dirty="0">
                <a:solidFill>
                  <a:srgbClr val="F5D67B"/>
                </a:solidFill>
                <a:latin typeface="Operator Mono A"/>
              </a:rPr>
              <a:t>% </a:t>
            </a:r>
            <a:r>
              <a:rPr lang="en-US" sz="1400" dirty="0">
                <a:solidFill>
                  <a:srgbClr val="FF0000"/>
                </a:solidFill>
                <a:latin typeface="Operator Mono A"/>
              </a:rPr>
              <a:t>[row1-end row2-start] </a:t>
            </a:r>
            <a:r>
              <a:rPr lang="en-US" sz="1050" dirty="0">
                <a:solidFill>
                  <a:srgbClr val="FC9463"/>
                </a:solidFill>
                <a:latin typeface="Operator Mono A"/>
              </a:rPr>
              <a:t>25</a:t>
            </a:r>
            <a:r>
              <a:rPr lang="en-US" sz="1050" dirty="0">
                <a:solidFill>
                  <a:srgbClr val="F5D67B"/>
                </a:solidFill>
                <a:latin typeface="Operator Mono A"/>
              </a:rPr>
              <a:t>% [row</a:t>
            </a:r>
            <a:r>
              <a:rPr lang="en-US" sz="1050" dirty="0">
                <a:solidFill>
                  <a:srgbClr val="FC9463"/>
                </a:solidFill>
                <a:latin typeface="Operator Mono A"/>
              </a:rPr>
              <a:t>2</a:t>
            </a:r>
            <a:r>
              <a:rPr lang="en-US" sz="1050" dirty="0">
                <a:solidFill>
                  <a:srgbClr val="F5D67B"/>
                </a:solidFill>
                <a:latin typeface="Operator Mono A"/>
              </a:rPr>
              <a:t>-end]</a:t>
            </a:r>
            <a:r>
              <a:rPr lang="en-US" sz="1050" dirty="0">
                <a:solidFill>
                  <a:srgbClr val="72E0D1"/>
                </a:solidFill>
                <a:latin typeface="Operator Mono A"/>
              </a:rPr>
              <a:t>;</a:t>
            </a:r>
            <a:r>
              <a:rPr lang="en-US" sz="1050" dirty="0">
                <a:solidFill>
                  <a:srgbClr val="F5D67B"/>
                </a:solidFill>
                <a:latin typeface="Operator Mono A"/>
              </a:rPr>
              <a:t> </a:t>
            </a:r>
          </a:p>
          <a:p>
            <a:r>
              <a:rPr lang="en-US" sz="1050" dirty="0">
                <a:solidFill>
                  <a:srgbClr val="72E0D1"/>
                </a:solidFill>
                <a:latin typeface="Operator Mono A"/>
              </a:rPr>
              <a:t>}</a:t>
            </a:r>
            <a:endParaRPr lang="es-ES" sz="1050" dirty="0"/>
          </a:p>
        </p:txBody>
      </p:sp>
    </p:spTree>
    <p:extLst>
      <p:ext uri="{BB962C8B-B14F-4D97-AF65-F5344CB8AC3E}">
        <p14:creationId xmlns:p14="http://schemas.microsoft.com/office/powerpoint/2010/main" val="357035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3A50F394-0070-4AE7-A889-941CF3A0A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039" y="1705050"/>
            <a:ext cx="3718930" cy="17334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CSS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58BBAF8-628C-40AB-A702-1AAACA7BB658}"/>
              </a:ext>
            </a:extLst>
          </p:cNvPr>
          <p:cNvSpPr txBox="1"/>
          <p:nvPr/>
        </p:nvSpPr>
        <p:spPr>
          <a:xfrm>
            <a:off x="647699" y="3030537"/>
            <a:ext cx="3493264" cy="9387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my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-container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grid-template-columns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300px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grid-template-rows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D45080-A653-4096-A9B8-1DA73E7F08C8}"/>
              </a:ext>
            </a:extLst>
          </p:cNvPr>
          <p:cNvSpPr txBox="1"/>
          <p:nvPr/>
        </p:nvSpPr>
        <p:spPr>
          <a:xfrm>
            <a:off x="9286874" y="113483"/>
            <a:ext cx="3493264" cy="9387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my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-container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grid-template-columns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300px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grid-template-rows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44E47F3-3088-4945-B816-5A8DB9C7C03F}"/>
              </a:ext>
            </a:extLst>
          </p:cNvPr>
          <p:cNvCxnSpPr>
            <a:cxnSpLocks/>
          </p:cNvCxnSpPr>
          <p:nvPr/>
        </p:nvCxnSpPr>
        <p:spPr>
          <a:xfrm flipV="1">
            <a:off x="5416062" y="1369397"/>
            <a:ext cx="0" cy="535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1A397BE-14B6-40BC-9BFA-7C6980346F4A}"/>
              </a:ext>
            </a:extLst>
          </p:cNvPr>
          <p:cNvCxnSpPr/>
          <p:nvPr/>
        </p:nvCxnSpPr>
        <p:spPr>
          <a:xfrm>
            <a:off x="7505114" y="3035315"/>
            <a:ext cx="0" cy="499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5648BCC5-DA8B-4BCA-BEE1-2104B2195E13}"/>
              </a:ext>
            </a:extLst>
          </p:cNvPr>
          <p:cNvSpPr/>
          <p:nvPr/>
        </p:nvSpPr>
        <p:spPr>
          <a:xfrm>
            <a:off x="4375052" y="197914"/>
            <a:ext cx="2264899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7BA7D"/>
                </a:solidFill>
                <a:latin typeface="Consolas" panose="020B0609020204030204" pitchFamily="49" charset="0"/>
              </a:rPr>
              <a:t>.item-1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grid-column-start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grid-column-end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grid-row-start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grid-row-end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4D1BB8E-3F97-4DFD-A236-D3DEBE28E8D1}"/>
              </a:ext>
            </a:extLst>
          </p:cNvPr>
          <p:cNvSpPr/>
          <p:nvPr/>
        </p:nvSpPr>
        <p:spPr>
          <a:xfrm>
            <a:off x="6372664" y="3595638"/>
            <a:ext cx="2264899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7BA7D"/>
                </a:solidFill>
                <a:latin typeface="Consolas" panose="020B0609020204030204" pitchFamily="49" charset="0"/>
              </a:rPr>
              <a:t>.item-6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grid-column-start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grid-column-end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grid-row-start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grid-row-end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5B61B15-08A0-4A2D-A148-6CB5E1D4CD6C}"/>
              </a:ext>
            </a:extLst>
          </p:cNvPr>
          <p:cNvSpPr txBox="1">
            <a:spLocks/>
          </p:cNvSpPr>
          <p:nvPr/>
        </p:nvSpPr>
        <p:spPr>
          <a:xfrm>
            <a:off x="647699" y="671282"/>
            <a:ext cx="8245476" cy="172726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24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grid-column-start</a:t>
            </a:r>
            <a:endParaRPr lang="es-ES_tradnl" sz="24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  <a:p>
            <a:r>
              <a:rPr lang="es-ES_tradnl" sz="24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grid-colum-end</a:t>
            </a:r>
            <a:endParaRPr lang="es-ES_tradnl" sz="24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  <a:p>
            <a:r>
              <a:rPr lang="es-ES_tradnl" sz="24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grid-row-start</a:t>
            </a:r>
            <a:endParaRPr lang="es-ES_tradnl" sz="24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  <a:p>
            <a:r>
              <a:rPr lang="es-ES_tradnl" sz="24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grid-row-end</a:t>
            </a:r>
            <a:endParaRPr lang="es-ES_tradnl" sz="24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  <a:p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82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7699" y="-1627"/>
            <a:ext cx="8245476" cy="810657"/>
          </a:xfrm>
        </p:spPr>
        <p:txBody>
          <a:bodyPr lIns="0" anchor="b"/>
          <a:lstStyle/>
          <a:p>
            <a:r>
              <a:rPr lang="es-ES_tradnl" sz="4000" spc="-300" dirty="0">
                <a:solidFill>
                  <a:srgbClr val="242415"/>
                </a:solidFill>
                <a:latin typeface="Montserrat SemiBold" panose="00000700000000000000" pitchFamily="2" charset="0"/>
              </a:rPr>
              <a:t>CSS </a:t>
            </a:r>
            <a:r>
              <a:rPr lang="es-ES_tradnl" sz="4000" spc="-3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</a:t>
            </a:r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500B578-A172-4123-A9F9-10474B82C587}"/>
              </a:ext>
            </a:extLst>
          </p:cNvPr>
          <p:cNvSpPr/>
          <p:nvPr/>
        </p:nvSpPr>
        <p:spPr>
          <a:xfrm>
            <a:off x="0" y="0"/>
            <a:ext cx="254000" cy="5143500"/>
          </a:xfrm>
          <a:prstGeom prst="rect">
            <a:avLst/>
          </a:prstGeom>
          <a:solidFill>
            <a:srgbClr val="D8D8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860A88-74DE-4631-98D5-2DD8692F6474}"/>
              </a:ext>
            </a:extLst>
          </p:cNvPr>
          <p:cNvSpPr txBox="1">
            <a:spLocks/>
          </p:cNvSpPr>
          <p:nvPr/>
        </p:nvSpPr>
        <p:spPr>
          <a:xfrm>
            <a:off x="647699" y="671282"/>
            <a:ext cx="8245476" cy="172726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1"/>
                </a:solidFill>
                <a:latin typeface="Neo Sans Std Medium"/>
                <a:ea typeface="+mj-ea"/>
                <a:cs typeface="Neo Sans Std Medium"/>
              </a:defRPr>
            </a:lvl1pPr>
          </a:lstStyle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grid-column-start</a:t>
            </a:r>
            <a:endParaRPr lang="es-ES_tradnl" sz="2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grid-colum-end</a:t>
            </a:r>
            <a:endParaRPr lang="es-ES_tradnl" sz="2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grid-row-start</a:t>
            </a:r>
            <a:endParaRPr lang="es-ES_tradnl" sz="2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  <a:p>
            <a:r>
              <a:rPr lang="es-ES_tradnl" sz="2400" dirty="0" err="1">
                <a:solidFill>
                  <a:srgbClr val="242415"/>
                </a:solidFill>
                <a:latin typeface="Montserrat SemiBold" panose="00000700000000000000" pitchFamily="2" charset="0"/>
              </a:rPr>
              <a:t>grid-row-end</a:t>
            </a:r>
            <a:endParaRPr lang="es-ES_tradnl" sz="24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  <a:p>
            <a:endParaRPr lang="es-ES_tradnl" sz="4000" spc="-300" dirty="0">
              <a:solidFill>
                <a:srgbClr val="242415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D45080-A653-4096-A9B8-1DA73E7F08C8}"/>
              </a:ext>
            </a:extLst>
          </p:cNvPr>
          <p:cNvSpPr txBox="1"/>
          <p:nvPr/>
        </p:nvSpPr>
        <p:spPr>
          <a:xfrm>
            <a:off x="9286874" y="113483"/>
            <a:ext cx="3493264" cy="9387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my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</a:t>
            </a:r>
            <a:r>
              <a:rPr lang="es-E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7BA7D"/>
                </a:solidFill>
                <a:latin typeface="Consolas" panose="020B0609020204030204" pitchFamily="49" charset="0"/>
              </a:rPr>
              <a:t>-container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grid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grid-template-columns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300px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grid-template-rows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ES" sz="1100" dirty="0" err="1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271380-1E56-443A-8058-FB0E09E3D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3" y="2867678"/>
            <a:ext cx="3428200" cy="146202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B41125F-CA38-4043-B1B1-FDE09EFEAD37}"/>
              </a:ext>
            </a:extLst>
          </p:cNvPr>
          <p:cNvSpPr/>
          <p:nvPr/>
        </p:nvSpPr>
        <p:spPr>
          <a:xfrm>
            <a:off x="6611616" y="809030"/>
            <a:ext cx="2446751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rgbClr val="D7BA7D"/>
                </a:solidFill>
                <a:latin typeface="Consolas" panose="020B0609020204030204" pitchFamily="49" charset="0"/>
              </a:rPr>
              <a:t>.item-4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grid-column-start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 1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grid-column-end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 2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grid-row-start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 2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grid-row-end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 3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7BA7D"/>
                </a:solidFill>
                <a:latin typeface="Consolas" panose="020B0609020204030204" pitchFamily="49" charset="0"/>
              </a:rPr>
              <a:t>.item-5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grid-column-start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 2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grid-column-end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 3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grid-row-start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 2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grid-row-end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 3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7BA7D"/>
                </a:solidFill>
                <a:latin typeface="Consolas" panose="020B0609020204030204" pitchFamily="49" charset="0"/>
              </a:rPr>
              <a:t>.item-6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grid-column-start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 3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grid-column-end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 4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grid-row-start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 2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grid-row-end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 3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s-E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468F1C9-9D09-49A1-965C-7F3F5B8CB310}"/>
              </a:ext>
            </a:extLst>
          </p:cNvPr>
          <p:cNvSpPr/>
          <p:nvPr/>
        </p:nvSpPr>
        <p:spPr>
          <a:xfrm>
            <a:off x="4017351" y="824877"/>
            <a:ext cx="2495991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rgbClr val="D7BA7D"/>
                </a:solidFill>
                <a:latin typeface="Consolas" panose="020B0609020204030204" pitchFamily="49" charset="0"/>
              </a:rPr>
              <a:t>.item-1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grid-column-start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grid-column-end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grid-row-start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grid-row-end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7BA7D"/>
                </a:solidFill>
                <a:latin typeface="Consolas" panose="020B0609020204030204" pitchFamily="49" charset="0"/>
              </a:rPr>
              <a:t>.item-2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grid-column-start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grid-column-end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 3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grid-row-start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 1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grid-row-end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 2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ES" sz="1200" dirty="0">
                <a:solidFill>
                  <a:srgbClr val="D7BA7D"/>
                </a:solidFill>
                <a:latin typeface="Consolas" panose="020B0609020204030204" pitchFamily="49" charset="0"/>
              </a:rPr>
              <a:t>.item-3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grid-column-start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 3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grid-column-end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 4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grid-row-start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 1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s-E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grid-row-end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s-ES" sz="1200" dirty="0">
                <a:solidFill>
                  <a:srgbClr val="B5CEA8"/>
                </a:solidFill>
                <a:latin typeface="Consolas" panose="020B0609020204030204" pitchFamily="49" charset="0"/>
              </a:rPr>
              <a:t> 2</a:t>
            </a:r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3801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emoncode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D80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32118</TotalTime>
  <Words>1793</Words>
  <Application>Microsoft Office PowerPoint</Application>
  <PresentationFormat>Presentación en pantalla (16:9)</PresentationFormat>
  <Paragraphs>368</Paragraphs>
  <Slides>22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3" baseType="lpstr">
      <vt:lpstr>Montserrat SemiBold</vt:lpstr>
      <vt:lpstr>Neo Sans Std</vt:lpstr>
      <vt:lpstr>Calibri</vt:lpstr>
      <vt:lpstr>Open Sans</vt:lpstr>
      <vt:lpstr>Montserrat Medium</vt:lpstr>
      <vt:lpstr>Consolas</vt:lpstr>
      <vt:lpstr>Operator Mono A</vt:lpstr>
      <vt:lpstr>Arial</vt:lpstr>
      <vt:lpstr>Neo Sans Std Light</vt:lpstr>
      <vt:lpstr>Neo Sans Std Medium</vt:lpstr>
      <vt:lpstr>Office Theme</vt:lpstr>
      <vt:lpstr>Presentación de PowerPoint</vt:lpstr>
      <vt:lpstr>CSS Grid</vt:lpstr>
      <vt:lpstr>CSS Grid</vt:lpstr>
      <vt:lpstr>CSS Grid</vt:lpstr>
      <vt:lpstr>CSS Grid</vt:lpstr>
      <vt:lpstr>CSS Grid</vt:lpstr>
      <vt:lpstr>CSS Grid</vt:lpstr>
      <vt:lpstr>CSS Grid</vt:lpstr>
      <vt:lpstr>CSS Grid</vt:lpstr>
      <vt:lpstr>CSS Grid</vt:lpstr>
      <vt:lpstr>CSS Grid</vt:lpstr>
      <vt:lpstr>CSS Grid</vt:lpstr>
      <vt:lpstr>Grid CSS</vt:lpstr>
      <vt:lpstr>Grid CSS</vt:lpstr>
      <vt:lpstr>Grid CSS</vt:lpstr>
      <vt:lpstr>Grid CSS</vt:lpstr>
      <vt:lpstr>Grid CSS</vt:lpstr>
      <vt:lpstr>Grid CSS</vt:lpstr>
      <vt:lpstr>Grid CSS</vt:lpstr>
      <vt:lpstr>Grid CSS</vt:lpstr>
      <vt:lpstr>Grid CSS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Consejos de un perro viejo</dc:title>
  <dc:subject/>
  <dc:creator>Brauio Diez</dc:creator>
  <cp:keywords>lemoncode</cp:keywords>
  <dc:description/>
  <cp:lastModifiedBy>Victor Borrego Perez</cp:lastModifiedBy>
  <cp:revision>1608</cp:revision>
  <dcterms:created xsi:type="dcterms:W3CDTF">2011-05-12T11:00:38Z</dcterms:created>
  <dcterms:modified xsi:type="dcterms:W3CDTF">2020-04-24T21:24:43Z</dcterms:modified>
  <cp:category/>
</cp:coreProperties>
</file>